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notesMasterIdLst>
    <p:notesMasterId r:id="rId41"/>
  </p:notesMasterIdLst>
  <p:handoutMasterIdLst>
    <p:handoutMasterId r:id="rId42"/>
  </p:handoutMasterIdLst>
  <p:sldIdLst>
    <p:sldId id="402" r:id="rId2"/>
    <p:sldId id="403" r:id="rId3"/>
    <p:sldId id="510" r:id="rId4"/>
    <p:sldId id="512" r:id="rId5"/>
    <p:sldId id="509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3" r:id="rId14"/>
    <p:sldId id="444" r:id="rId15"/>
    <p:sldId id="415" r:id="rId16"/>
    <p:sldId id="416" r:id="rId17"/>
    <p:sldId id="417" r:id="rId18"/>
    <p:sldId id="462" r:id="rId19"/>
    <p:sldId id="513" r:id="rId20"/>
    <p:sldId id="514" r:id="rId21"/>
    <p:sldId id="511" r:id="rId22"/>
    <p:sldId id="483" r:id="rId23"/>
    <p:sldId id="484" r:id="rId24"/>
    <p:sldId id="485" r:id="rId25"/>
    <p:sldId id="486" r:id="rId26"/>
    <p:sldId id="487" r:id="rId27"/>
    <p:sldId id="488" r:id="rId28"/>
    <p:sldId id="489" r:id="rId29"/>
    <p:sldId id="490" r:id="rId30"/>
    <p:sldId id="491" r:id="rId31"/>
    <p:sldId id="492" r:id="rId32"/>
    <p:sldId id="493" r:id="rId33"/>
    <p:sldId id="494" r:id="rId34"/>
    <p:sldId id="497" r:id="rId35"/>
    <p:sldId id="498" r:id="rId36"/>
    <p:sldId id="499" r:id="rId37"/>
    <p:sldId id="500" r:id="rId38"/>
    <p:sldId id="501" r:id="rId39"/>
    <p:sldId id="516" r:id="rId40"/>
  </p:sldIdLst>
  <p:sldSz cx="9144000" cy="6858000" type="screen4x3"/>
  <p:notesSz cx="6735763" cy="9866313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1">
          <p15:clr>
            <a:srgbClr val="A4A3A4"/>
          </p15:clr>
        </p15:guide>
        <p15:guide id="3" orient="horz" pos="3108">
          <p15:clr>
            <a:srgbClr val="A4A3A4"/>
          </p15:clr>
        </p15:guide>
        <p15:guide id="4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33"/>
    <a:srgbClr val="0000FF"/>
    <a:srgbClr val="3333FF"/>
    <a:srgbClr val="8C6484"/>
    <a:srgbClr val="340000"/>
    <a:srgbClr val="CC9900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98" autoAdjust="0"/>
    <p:restoredTop sz="80207" autoAdjust="0"/>
  </p:normalViewPr>
  <p:slideViewPr>
    <p:cSldViewPr>
      <p:cViewPr varScale="1">
        <p:scale>
          <a:sx n="72" d="100"/>
          <a:sy n="72" d="100"/>
        </p:scale>
        <p:origin x="15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5502"/>
    </p:cViewPr>
  </p:sorterViewPr>
  <p:notesViewPr>
    <p:cSldViewPr>
      <p:cViewPr varScale="1">
        <p:scale>
          <a:sx n="119" d="100"/>
          <a:sy n="119" d="100"/>
        </p:scale>
        <p:origin x="-2128" y="-96"/>
      </p:cViewPr>
      <p:guideLst>
        <p:guide orient="horz" pos="2924"/>
        <p:guide pos="2201"/>
        <p:guide orient="horz" pos="3108"/>
        <p:guide pos="212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2918830" cy="493316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15378" y="2"/>
            <a:ext cx="2918830" cy="493316"/>
          </a:xfrm>
          <a:prstGeom prst="rect">
            <a:avLst/>
          </a:prstGeom>
        </p:spPr>
        <p:txBody>
          <a:bodyPr vert="horz" lIns="92437" tIns="46218" rIns="92437" bIns="46218" rtlCol="0"/>
          <a:lstStyle>
            <a:lvl1pPr algn="r">
              <a:defRPr sz="1200"/>
            </a:lvl1pPr>
          </a:lstStyle>
          <a:p>
            <a:fld id="{4B7564A2-43F0-4770-8EDE-84AD5A60E935}" type="datetimeFigureOut">
              <a:rPr lang="en-US" smtClean="0"/>
              <a:pPr/>
              <a:t>11/20/2017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371286"/>
            <a:ext cx="2918830" cy="493316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15378" y="9371286"/>
            <a:ext cx="2918830" cy="493316"/>
          </a:xfrm>
          <a:prstGeom prst="rect">
            <a:avLst/>
          </a:prstGeom>
        </p:spPr>
        <p:txBody>
          <a:bodyPr vert="horz" lIns="92437" tIns="46218" rIns="92437" bIns="46218" rtlCol="0" anchor="b"/>
          <a:lstStyle>
            <a:lvl1pPr algn="r">
              <a:defRPr sz="1200"/>
            </a:lvl1pPr>
          </a:lstStyle>
          <a:p>
            <a:fld id="{F8FA9BA9-05CD-4B8E-9598-5688830345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21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2"/>
            <a:ext cx="2918830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5378" y="2"/>
            <a:ext cx="2918830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1700" y="738188"/>
            <a:ext cx="4933950" cy="37004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7" y="4686500"/>
            <a:ext cx="5388610" cy="4439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371286"/>
            <a:ext cx="2918830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5378" y="9371286"/>
            <a:ext cx="2918830" cy="493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7" tIns="46218" rIns="92437" bIns="46218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08" charset="0"/>
              </a:defRPr>
            </a:lvl1pPr>
          </a:lstStyle>
          <a:p>
            <a:pPr>
              <a:defRPr/>
            </a:pPr>
            <a:fld id="{9FA45A9E-7761-3846-9783-F10EE5B548CC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1160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33" charset="-128"/>
        <a:cs typeface="ＭＳ Ｐゴシック" pitchFamily="3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1200" dirty="0">
                <a:latin typeface="Arial" charset="0"/>
                <a:ea typeface="ＭＳ Ｐゴシック" pitchFamily="34" charset="-128"/>
              </a:rPr>
              <a:t>This chapter examines the wide spectrum of malware threats and countermeasures.</a:t>
            </a:r>
          </a:p>
          <a:p>
            <a:pPr eaLnBrk="1" hangingPunct="1"/>
            <a:r>
              <a:rPr lang="en-US" sz="1200" dirty="0">
                <a:latin typeface="Arial" charset="0"/>
                <a:ea typeface="ＭＳ Ｐゴシック" pitchFamily="34" charset="-128"/>
              </a:rPr>
              <a:t>We begin with a survey of various types of malware, and offer a broad</a:t>
            </a:r>
          </a:p>
          <a:p>
            <a:pPr eaLnBrk="1" hangingPunct="1"/>
            <a:r>
              <a:rPr lang="en-US" sz="1200" dirty="0">
                <a:latin typeface="Arial" charset="0"/>
                <a:ea typeface="ＭＳ Ｐゴシック" pitchFamily="34" charset="-128"/>
              </a:rPr>
              <a:t>classification based first on the means malware uses to spread or </a:t>
            </a:r>
            <a:r>
              <a:rPr lang="en-US" sz="1200" b="1" dirty="0">
                <a:latin typeface="Arial" charset="0"/>
                <a:ea typeface="ＭＳ Ｐゴシック" pitchFamily="34" charset="-128"/>
              </a:rPr>
              <a:t>propagate , and</a:t>
            </a:r>
          </a:p>
          <a:p>
            <a:pPr eaLnBrk="1" hangingPunct="1"/>
            <a:r>
              <a:rPr lang="en-US" sz="1200" dirty="0">
                <a:latin typeface="Arial" charset="0"/>
                <a:ea typeface="ＭＳ Ｐゴシック" pitchFamily="34" charset="-128"/>
              </a:rPr>
              <a:t>then on the variety of actions or </a:t>
            </a:r>
            <a:r>
              <a:rPr lang="en-US" sz="1200" b="1" dirty="0">
                <a:latin typeface="Arial" charset="0"/>
                <a:ea typeface="ＭＳ Ｐゴシック" pitchFamily="34" charset="-128"/>
              </a:rPr>
              <a:t>payloads used once the malware has reached a</a:t>
            </a:r>
          </a:p>
          <a:p>
            <a:pPr eaLnBrk="1" hangingPunct="1"/>
            <a:r>
              <a:rPr lang="en-US" sz="1200" dirty="0">
                <a:latin typeface="Arial" charset="0"/>
                <a:ea typeface="ＭＳ Ｐゴシック" pitchFamily="34" charset="-128"/>
              </a:rPr>
              <a:t>target. Propagation mechanisms include those used by viruses, worms, and Trojans.</a:t>
            </a:r>
          </a:p>
          <a:p>
            <a:pPr eaLnBrk="1" hangingPunct="1"/>
            <a:r>
              <a:rPr lang="en-US" sz="1200" dirty="0">
                <a:latin typeface="Arial" charset="0"/>
                <a:ea typeface="ＭＳ Ｐゴシック" pitchFamily="34" charset="-128"/>
              </a:rPr>
              <a:t>Payloads include system corruption, bots, phishing, spyware, and rootkits. The</a:t>
            </a:r>
          </a:p>
          <a:p>
            <a:pPr eaLnBrk="1" hangingPunct="1"/>
            <a:r>
              <a:rPr lang="en-US" sz="1200" dirty="0">
                <a:latin typeface="Arial" charset="0"/>
                <a:ea typeface="ＭＳ Ｐゴシック" pitchFamily="34" charset="-128"/>
              </a:rPr>
              <a:t>discussion concludes with a review of countermeasure approaches.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560DBF-F109-8946-ADF0-EE66B221E988}" type="slidenum">
              <a:rPr lang="en-AU" smtClean="0"/>
              <a:pPr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3449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DC39CD-F88A-46BA-9599-AB541F1BF7B8}" type="slidenum">
              <a:rPr lang="en-AU" smtClean="0">
                <a:ea typeface="ＭＳ Ｐゴシック" pitchFamily="34" charset="-128"/>
              </a:rPr>
              <a:pPr>
                <a:defRPr/>
              </a:pPr>
              <a:t>11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 traditional, machine executable code, virus can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be prepended or postpended to some executable program, or it can be embedded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into it in some other fashion. The key to its operation is that the infected program,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when invoked, will first execute the virus code and then execute the original code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of the program.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 very general depiction of virus structure is shown in Figure 6.1 (based on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[COHE94]). In this case, the virus code, V, is prepended to infected programs, and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it is assumed that the entry point to the program, when invoked, is the first line of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program.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infected program begins with the virus code and works as follows. The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first line of code is a jump to the main virus program. The second line is a special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marker that is used by the virus to determine whether or not a potential victim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program has already been infected with this virus. When the program is invoked,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control is immediately transferred to the main virus program. The virus program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may first seek out uninfected executable files and infect them. Next, the virus may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execute its payload if the required trigger conditions, if any, are met. Finally, the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virus transfers control to the original program. If the infection phase of the program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is reasonably rapid, a user is unlikely to notice any difference between the execution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of an infected and an uninfected program.</a:t>
            </a: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5313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B96053-25EE-4367-8676-B1051DDE2AF1}" type="slidenum">
              <a:rPr lang="en-AU" smtClean="0">
                <a:ea typeface="ＭＳ Ｐゴシック" pitchFamily="34" charset="-128"/>
              </a:rPr>
              <a:pPr>
                <a:defRPr/>
              </a:pPr>
              <a:t>12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A virus such as the one just described is easily detected because an infected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version of a program is longer than the corresponding uninfected one. A way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thwart such a simple means of detecting a virus is to compress the executable file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so that both the infected and uninfected versions are of identical length. Figure 6.2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shows in general terms the logic required. The key lines in this virus are numbered,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and Figure 6.3 illustrates the operation.</a:t>
            </a:r>
          </a:p>
          <a:p>
            <a:pPr eaLnBrk="1" hangingPunct="1"/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8289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4F8D9C-4B4E-4F08-89F2-B5FC0DB514DC}" type="slidenum">
              <a:rPr lang="en-AU" smtClean="0">
                <a:ea typeface="ＭＳ Ｐゴシック" pitchFamily="34" charset="-128"/>
              </a:rPr>
              <a:pPr>
                <a:defRPr/>
              </a:pPr>
              <a:t>13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There has been a continuous arms race between virus writers and writers of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anti-virus software since viruses first appeared. As effective countermeasures are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developed for existing types of viruses, newer types are developed. There is no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simple or universally agreed upon classification scheme for viruses. In this section,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we follow [AYCO06] and classify viruses along two orthogonal axes: the type of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target the virus tries to infect and the method the virus uses to conceal itself from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detection by users and anti-virus software.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A virus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classification by target includes the following categories: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Boot sector infector: Infects a master boot record or boot record and spreads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when a system is booted from the disk containing the virus.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File infector: Infects files that the operating system or shell consider to be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executable.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Macro virus : Infects files with macro or scripting code that is interpreted by an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application.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Multipartite virus: Infects files in multiple ways. Typically, the multipartite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virus is capable of infecting multiple types of files, so that virus eradication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must deal with all of the possible sites of infection.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A virus classification by concealment strategy includes the following categories: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Encrypted virus: A typical approach is as follows. A portion of the virus creates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a random encryption key and encrypts the remainder of the virus. The key is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stored with the virus. When an infected program is invoked, the virus uses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stored random key to decrypt the virus. When the virus replicates, a different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random key is selected. Because the bulk of the virus is encrypted with a different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key for each instance, there is no constant bit pattern to observe.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34" charset="-128"/>
              </a:rPr>
              <a:t>Stealth virus : A form of virus explicitly designed to hide itself from detection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by anti-virus software. Thus, the entire virus, not just a payload is hidden. It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may use both code mutation, for example compression, and rootkit techniques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to achieve this.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Polymorphic virus: A virus that mutates with every infection, making detection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by the “signature” of the virus impossible.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Metamorphic virus : As with a polymorphic virus, a metamorphic virus mutates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with every infection. The difference is that a metamorphic virus rewrites itself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completely at each iteration, increasing the difficulty of detection. Metamorphic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viruses may change their behavior as well as their appearance.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A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polymorphic virus creates copies during replication that are functionally equivalent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but have distinctly different bit patterns, in order to defeat programs that scan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for viruses. In this case, the “signature” of the virus will vary with each copy.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achieve this variation, the virus may randomly insert superfluous instructions 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interchange the order of independent instructions. A more effective approach is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use encryption. The strategy of the encryption virus is followed. The portion of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virus that is responsible for generating keys and performing encryption/decryption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is referred to as the </a:t>
            </a:r>
            <a:r>
              <a:rPr lang="en-US" i="1" dirty="0">
                <a:latin typeface="Arial" charset="0"/>
                <a:ea typeface="ＭＳ Ｐゴシック" pitchFamily="34" charset="-128"/>
              </a:rPr>
              <a:t>mutation engine . The mutation engine itself is altered with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34" charset="-128"/>
              </a:rPr>
              <a:t>each use.</a:t>
            </a:r>
          </a:p>
          <a:p>
            <a:pPr eaLnBrk="1" hangingPunct="1"/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6907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7C2564-D6DC-4D46-893A-311FF9FB7868}" type="slidenum">
              <a:rPr lang="en-AU" smtClean="0">
                <a:ea typeface="ＭＳ Ｐゴシック" pitchFamily="34" charset="-128"/>
              </a:rPr>
              <a:pPr>
                <a:defRPr/>
              </a:pPr>
              <a:t>14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next category of malware propagation concerns the exploit of software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vulnerabilities, such as those we discuss in Chapters 10 and 11 , which are commonly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exploited by computer worms. A worm is a program that actively seeks out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more machines to infect, and then each infected machine serves as an automated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launching pad for attacks on other machines. Worm programs exploit software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vulnerabilities in client or server programs to gain access to each new system. They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can use network connections to spread from system to system. They can also spread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through shared media, such as USB drives or CD and DVD data disks. E-mail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worms spread in macro or script code included in documents attached to e-mail or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to instant messenger file transfers. Upon activation, the worm may replicate and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propagate again. In addition to propagation, the worm usually carries some form of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payload, such as those we discuss later.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concept of a computer worm was introduced in John Brunner’s 1975 SF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novel </a:t>
            </a:r>
            <a:r>
              <a:rPr lang="en-US" i="1">
                <a:latin typeface="Arial" charset="0"/>
                <a:ea typeface="ＭＳ Ｐゴシック" pitchFamily="34" charset="-128"/>
              </a:rPr>
              <a:t>The Shockwave Rider . The first known worm implementation was done in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Xerox Palo Alto Labs in the early 1980s. It was nonmalicious, searching for idle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systems to use to run a computationally intensive task.</a:t>
            </a: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57796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7C2564-D6DC-4D46-893A-311FF9FB7868}" type="slidenum">
              <a:rPr lang="en-AU" smtClean="0">
                <a:ea typeface="ＭＳ Ｐゴシック" pitchFamily="34" charset="-128"/>
              </a:rPr>
              <a:pPr>
                <a:defRPr/>
              </a:pPr>
              <a:t>15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next category of malware propagation concerns the exploit of software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vulnerabilities, such as those we discuss in Chapters 10 and 11 , which are commonly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exploited by computer worms. A worm is a program that actively seeks out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more machines to infect, and then each infected machine serves as an automated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launching pad for attacks on other machines. Worm programs exploit software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vulnerabilities in client or server programs to gain access to each new system. They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can use network connections to spread from system to system. They can also spread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through shared media, such as USB drives or CD and DVD data disks. E-mail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worms spread in macro or script code included in documents attached to e-mail or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to instant messenger file transfers. Upon activation, the worm may replicate and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propagate again. In addition to propagation, the worm usually carries some form of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payload, such as those we discuss later.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concept of a computer worm was introduced in John Brunner’s 1975 SF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novel </a:t>
            </a:r>
            <a:r>
              <a:rPr lang="en-US" i="1">
                <a:latin typeface="Arial" charset="0"/>
                <a:ea typeface="ＭＳ Ｐゴシック" pitchFamily="34" charset="-128"/>
              </a:rPr>
              <a:t>The Shockwave Rider . The first known worm implementation was done in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Xerox Palo Alto Labs in the early 1980s. It was nonmalicious, searching for idle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systems to use to run a computationally intensive task.</a:t>
            </a: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9732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To replicate itself, a worm uses some means to access remote systems. These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include the following, most of which are still seen in active use [SYMA11]: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Electronic mail or instant messenger facility: A worm e-mails a copy of itself to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other systems, or sends itself as an attachment via an of instant message service,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so that its code is run when the e-mail or attachment is received or viewed.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File sharing: A worm either creates a copy of itself or infects other suitable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files as a virus on removable media such as a USB drive; it then executes when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the drive is connected to another system using the autorun mechanism by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exploiting some software vulnerability, or when a user opens the infected file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on the target system.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Remote execution capability: A worm executes a copy of itself on another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system, either by using an explicit remote execution facility or by exploiting a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program flaw in a network service to subvert its operations (as we discuss in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Chapters 10 and 11 ).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Remote file access or transfer capability: A worm uses a remote file access or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transfer service to another system to copy itself from one system to the other,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where users on that system may then execute it.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Remote login capability: A worm logs onto a remote system as a user and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then uses commands to copy itself from one system to the other, where it then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executes.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The new copy of the worm program is then run on the remote system where, in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addition to any payload functions that it performs on that system, it continues to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propagate.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A worm typically uses the same phases as a computer virus: dormant, propagation,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triggering, and execution. The propagation phase generally performs the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following functions: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• Search for appropriate access mechanisms to other systems to infect by examining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host tables, address books, buddy lists, trusted peers, and other similar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repositories of remote system access details; by scanning possible target host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addresses; or by searching for suitable removable media devices to use.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• Use the access mechanisms found to transfer a copy of itself to the remote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system, and cause the copy to be run.</a:t>
            </a:r>
          </a:p>
          <a:p>
            <a:pPr eaLnBrk="1" hangingPunct="1">
              <a:lnSpc>
                <a:spcPct val="90000"/>
              </a:lnSpc>
            </a:pPr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The worm may also attempt to determine whether a system has previously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been infected before copying itself to the system. In a multiprogramming system,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it can also disguise its presence by naming itself as a system process or using some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other name that may not be noticed by a system operator. More recent worms can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even inject their code into existing processes on the system, and run using additional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latin typeface="Arial" charset="0"/>
                <a:ea typeface="ＭＳ Ｐゴシック" pitchFamily="34" charset="-128"/>
              </a:rPr>
              <a:t>threads in that process, to further disguise their presence.</a:t>
            </a: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975C67-FA58-4E8E-8E4B-77DA34CC752F}" type="slidenum">
              <a:rPr lang="en-AU" smtClean="0">
                <a:ea typeface="ＭＳ Ｐゴシック" pitchFamily="34" charset="-128"/>
              </a:rPr>
              <a:pPr>
                <a:defRPr/>
              </a:pPr>
              <a:t>16</a:t>
            </a:fld>
            <a:endParaRPr lang="en-AU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0558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B49FA1-6FDE-40CE-AEFA-F2B00FBB67D7}" type="slidenum">
              <a:rPr lang="en-AU" smtClean="0">
                <a:ea typeface="ＭＳ Ｐゴシック" pitchFamily="34" charset="-128"/>
              </a:rPr>
              <a:pPr>
                <a:defRPr/>
              </a:pPr>
              <a:t>17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[ZOU05] describes a model for worm propagation based on an analysis of network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worm attacks at that time. The speed of propagation and the total number of hosts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infected depend on a number of factors, including the mode of propagation, the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vulnerability or vulnerabilities exploited, and the degree of similarity to preceding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attacks. For the latter factor, an attack that is a variation of a recent previous attack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may be countered more effectively than a more novel attack. Figure 6.4 shows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dynamics for one typical set of parameters. Propagation proceeds through three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phases. In the initial phase, the number of hosts increases exponentially. To see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that this is so, consider a simplified case in which a worm is launched from a single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host and infects two nearby hosts. Each of these hosts infects two more hosts, and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so on. This results in exponential growth. After a time, infecting hosts waste some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time attacking already infected hosts, which reduces the rate of infection. During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this middle phase, growth is approximately linear, but the rate of infection is rapid.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When most vulnerable computers have been infected, the attack enters a slow finish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phase as the worm seeks out those remaining hosts that are difficult to identify.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Clearly, the objective in countering a worm is to catch the worm in its slow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start phase, at a time when few hosts have been infected.</a:t>
            </a: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774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758879-5F8B-4A09-B45C-8996601C2E97}" type="slidenum">
              <a:rPr lang="en-AU" smtClean="0">
                <a:ea typeface="ＭＳ Ｐゴシック" pitchFamily="34" charset="-128"/>
              </a:rPr>
              <a:pPr>
                <a:defRPr/>
              </a:pPr>
              <a:t>18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  <a:ea typeface="ＭＳ Ｐゴシック" pitchFamily="34" charset="-128"/>
              </a:rPr>
              <a:t>The next category of payload we discuss is where the malware subverts the computational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and network resources of the infected system for use by the attacker.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Such a system is known as a bot (robot), zombie or drone, and secretly takes over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another Internet-attached computer and then uses that computer to launch or manage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attacks that are difficult to trace to the bot’s creator. The bot is typically planted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on hundreds or thousands of computers belonging to unsuspecting third parties.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collection of bots often is capable of acting in a coordinated manner; such a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collection is referred to as a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botnet . This type of payload attacks the integrity and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availability of the infected system.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Uses of Bots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[HONE05] lists the following uses of bots: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Distributed denial-of-service (</a:t>
            </a:r>
            <a:r>
              <a:rPr lang="en-US" b="1" dirty="0" err="1">
                <a:latin typeface="Arial" charset="0"/>
                <a:ea typeface="ＭＳ Ｐゴシック" pitchFamily="34" charset="-128"/>
              </a:rPr>
              <a:t>DDoS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) attacks: A </a:t>
            </a:r>
            <a:r>
              <a:rPr lang="en-US" b="1" dirty="0" err="1">
                <a:latin typeface="Arial" charset="0"/>
                <a:ea typeface="ＭＳ Ｐゴシック" pitchFamily="34" charset="-128"/>
              </a:rPr>
              <a:t>DDoS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 attack is an attack on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 computer system or network that causes a loss of service to users. We examine</a:t>
            </a:r>
          </a:p>
          <a:p>
            <a:r>
              <a:rPr lang="en-US" dirty="0" err="1">
                <a:latin typeface="Arial" charset="0"/>
                <a:ea typeface="ＭＳ Ｐゴシック" pitchFamily="34" charset="-128"/>
              </a:rPr>
              <a:t>DDoS</a:t>
            </a:r>
            <a:r>
              <a:rPr lang="en-US" dirty="0">
                <a:latin typeface="Arial" charset="0"/>
                <a:ea typeface="ＭＳ Ｐゴシック" pitchFamily="34" charset="-128"/>
              </a:rPr>
              <a:t> attacks in Chapter 7 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Spamming: With the help of a botnet and thousands of bots, an attacker is able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to send massive amounts of bulk e-mail (spam).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Sniffing traffic: Bots can also use a packet sniffer to watch for interesting </a:t>
            </a:r>
            <a:r>
              <a:rPr lang="en-US" b="1" dirty="0" err="1">
                <a:latin typeface="Arial" charset="0"/>
                <a:ea typeface="ＭＳ Ｐゴシック" pitchFamily="34" charset="-128"/>
              </a:rPr>
              <a:t>cleartext</a:t>
            </a:r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data passing by a compromised machine. The sniffers are mostly used to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retrieve sensitive information like usernames and passwords.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 err="1">
                <a:latin typeface="Arial" charset="0"/>
                <a:ea typeface="ＭＳ Ｐゴシック" pitchFamily="34" charset="-128"/>
              </a:rPr>
              <a:t>Keylogging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: If the compromised machine uses encrypted communication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channels (e.g. HTTPS or POP3S), then just sniffing the network packets on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victim’s computer is useless because the appropriate key to decrypt the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packets is missing. But by using a </a:t>
            </a:r>
            <a:r>
              <a:rPr lang="en-US" dirty="0" err="1">
                <a:latin typeface="Arial" charset="0"/>
                <a:ea typeface="ＭＳ Ｐゴシック" pitchFamily="34" charset="-128"/>
              </a:rPr>
              <a:t>keylogger</a:t>
            </a:r>
            <a:r>
              <a:rPr lang="en-US" dirty="0">
                <a:latin typeface="Arial" charset="0"/>
                <a:ea typeface="ＭＳ Ｐゴシック" pitchFamily="34" charset="-128"/>
              </a:rPr>
              <a:t>, which captures keystrokes on the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infected machine, an attacker can retrieve sensitive information.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Spreading new malware: Botnets are used to spread new bots. This is very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easy since all bots implement mechanisms to download and execute a file via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HTTP or FTP. A botnet with 10,000 hosts that acts as the start base for a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worm or mail virus allows very fast spreading and thus causes more harm.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Installing advertisement add-ons and browser helper objects (BHOs): Botnets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can also be used to gain financial advantages. This works by setting up a fake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Web site with some advertisements: The operator of this Web site negotiates a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deal with some hosting companies that pay for clicks on ads. With the help of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 botnet, these clicks can be “automated” so that instantly a few thousand bots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click on the pop-ups. This process can be further enhanced if the bot hijacks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start-page of a compromised machine so that the “clicks” are executed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each time the victim uses the browser.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Attacking IRC chat networks: Botnets are also used for attacks against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Internet Relay Chat (IRC) networks. Popular among attackers is especially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so-called clone attack: In this kind of attack, the controller orders each bot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to connect a large number of clones to the victim IRC network. The victim is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flooded by service requests from thousands of bots or thousands of </a:t>
            </a:r>
            <a:r>
              <a:rPr lang="en-US" dirty="0" err="1">
                <a:latin typeface="Arial" charset="0"/>
                <a:ea typeface="ＭＳ Ｐゴシック" pitchFamily="34" charset="-128"/>
              </a:rPr>
              <a:t>channeljoins</a:t>
            </a:r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by these cloned bots. In this way, the victim IRC network is brought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down, similar to a </a:t>
            </a:r>
            <a:r>
              <a:rPr lang="en-US" dirty="0" err="1">
                <a:latin typeface="Arial" charset="0"/>
                <a:ea typeface="ＭＳ Ｐゴシック" pitchFamily="34" charset="-128"/>
              </a:rPr>
              <a:t>DDoS</a:t>
            </a:r>
            <a:r>
              <a:rPr lang="en-US" dirty="0">
                <a:latin typeface="Arial" charset="0"/>
                <a:ea typeface="ＭＳ Ｐゴシック" pitchFamily="34" charset="-128"/>
              </a:rPr>
              <a:t> attack.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Manipulating online polls/games: Online polls/games are getting more and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more attention and it is rather easy to manipulate them with botnets. Since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every bot has a distinct IP address, every vote will have the same credibility as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 vote cast by a real person. Online games can be manipulated in a similar way.</a:t>
            </a:r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5045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F774FC-4FE8-4DF9-A8D3-42260C8847CB}" type="slidenum">
              <a:rPr lang="en-AU" smtClean="0">
                <a:ea typeface="ＭＳ Ｐゴシック" pitchFamily="34" charset="-128"/>
              </a:rPr>
              <a:pPr>
                <a:defRPr/>
              </a:pPr>
              <a:t>19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dirty="0">
                <a:latin typeface="Arial" charset="0"/>
                <a:ea typeface="ＭＳ Ｐゴシック" pitchFamily="34" charset="-128"/>
              </a:rPr>
              <a:t>The digital immune system is a comprehensive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approach to virus protection developed by IBM [KEPH97a, KEPH97b, WHIT99]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and subsequently refined by Symantec [SYMA01]. In 2010, their resulting Global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Intelligence Network comprised more than 240,000 sensors, and gathered intelligence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on malicious code from more than 133 million client, server, and gateway systems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that have deployed Symantec anti-virus products [SYMA11]. The motivation for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this development has been the rising threat of Internet-based virus propagation, and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need to acquire a global view of the situation.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Traditionally, the virus threat was characterized by the relatively slow spread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of new viruses and new mutations. Anti-virus software was typically updated on a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monthly basis, and this was sufficient to control the problem. Also traditionally, the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Internet played a comparatively small role in the spread of viruses. But as [CHES97]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points out, two major trends in Internet technology have had an increasing impact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on the rate of virus propagation over recent decades: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Integrated mail systems: Systems such as Lotus Notes and Microsoft Outlook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make it very simple to send anything to anyone and to work with objects that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are received.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Mobile-program systems: Capabilities such as Java and ActiveX allow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programs to move on their own from one system to another.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In response to the threat posed by these Internet-based capabilities, IBM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developed the original prototype digital immune system. This system expands on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use of program emulation, discussed in the preceding subsection, and provides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 general-purpose emulation and malware detection system. The objective of this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system is to provide rapid response time so that malware can be stamped out almost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as soon as they are introduced. When new malware enters an organization, the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immune system automatically captures it, analyzes it, adds detection and shielding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for it, removes it, and passes information about it to client systems, so the malware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can be detected before it is allowed to run elsewhere.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Figure 6.6 illustrates the typical steps in early proposals for digital immune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system operation: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1. A monitoring program on each PC uses a variety of heuristics based on system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behavior, suspicious changes to programs, or family signature to infer that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malware may be present. The monitoring program forwards a copy of any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suspect program to an administrative machine within the organization.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administrative machine encrypts the sample and sends it to a central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malware analysis system.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3. This machine creates an environment in which the suspect program can be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safely run for analysis. Techniques used for this purpose include emulation,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or the creation of a protected environment within which the suspect program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can be executed and monitored. The malware analysis system then produces a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prescription for identifying and removing the malware.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4. The resulting prescription is sent back to the administrative machine.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5. The administrative machine forwards the prescription to the original client.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6. The prescription is also forwarded to other clients in the organization.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7. Subscribers around the world receive regular anti-virus updates that protect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them from the new malware.</a:t>
            </a:r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6988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6F774FC-4FE8-4DF9-A8D3-42260C8847CB}" type="slidenum">
              <a:rPr lang="en-AU" smtClean="0">
                <a:ea typeface="ＭＳ Ｐゴシック" pitchFamily="34" charset="-128"/>
              </a:rPr>
              <a:pPr>
                <a:defRPr/>
              </a:pPr>
              <a:t>20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18" charset="0"/>
                <a:ea typeface="ＭＳ Ｐゴシック" pitchFamily="34" charset="-128"/>
              </a:rPr>
              <a:t> </a:t>
            </a:r>
            <a:r>
              <a:rPr lang="en-US" dirty="0">
                <a:latin typeface="Arial" charset="0"/>
                <a:ea typeface="ＭＳ Ｐゴシック" pitchFamily="34" charset="-128"/>
              </a:rPr>
              <a:t>The digital immune system is a comprehensive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approach to virus protection developed by IBM [KEPH97a, KEPH97b, WHIT99]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and subsequently refined by Symantec [SYMA01]. In 2010, their resulting Global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Intelligence Network comprised more than 240,000 sensors, and gathered intelligence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on malicious code from more than 133 million client, server, and gateway systems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that have deployed Symantec anti-virus products [SYMA11]. The motivation for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this development has been the rising threat of Internet-based virus propagation, and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need to acquire a global view of the situation.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Traditionally, the virus threat was characterized by the relatively slow spread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of new viruses and new mutations. Anti-virus software was typically updated on a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monthly basis, and this was sufficient to control the problem. Also traditionally, the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Internet played a comparatively small role in the spread of viruses. But as [CHES97]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points out, two major trends in Internet technology have had an increasing impact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on the rate of virus propagation over recent decades: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Integrated mail systems: Systems such as Lotus Notes and Microsoft Outlook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make it very simple to send anything to anyone and to work with objects that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are received.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34" charset="-128"/>
              </a:rPr>
              <a:t>Mobile-program systems: Capabilities such as Java and ActiveX allow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programs to move on their own from one system to another.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In response to the threat posed by these Internet-based capabilities, IBM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developed the original prototype digital immune system. This system expands on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use of program emulation, discussed in the preceding subsection, and provides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 general-purpose emulation and malware detection system. The objective of this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system is to provide rapid response time so that malware can be stamped out almost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as soon as they are introduced. When new malware enters an organization, the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immune system automatically captures it, analyzes it, adds detection and shielding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for it, removes it, and passes information about it to client systems, so the malware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can be detected before it is allowed to run elsewhere.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Figure 6.6 illustrates the typical steps in early proposals for digital immune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system operation: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1. A monitoring program on each PC uses a variety of heuristics based on system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behavior, suspicious changes to programs, or family signature to infer that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malware may be present. The monitoring program forwards a copy of any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suspect program to an administrative machine within the organization.</a:t>
            </a:r>
          </a:p>
          <a:p>
            <a:endParaRPr lang="en-US" dirty="0">
              <a:latin typeface="Arial" charset="0"/>
              <a:ea typeface="ＭＳ Ｐゴシック" pitchFamily="34" charset="-128"/>
            </a:endParaRP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 administrative machine encrypts the sample and sends it to a central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malware analysis system.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3. This machine creates an environment in which the suspect program can be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safely run for analysis. Techniques used for this purpose include emulation,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or the creation of a protected environment within which the suspect program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can be executed and monitored. The malware analysis system then produces a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prescription for identifying and removing the malware.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4. The resulting prescription is sent back to the administrative machine.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5. The administrative machine forwards the prescription to the original client.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6. The prescription is also forwarded to other clients in the organization.</a:t>
            </a:r>
          </a:p>
          <a:p>
            <a:endParaRPr lang="en-US" b="1" dirty="0">
              <a:latin typeface="Arial" charset="0"/>
              <a:ea typeface="ＭＳ Ｐゴシック" pitchFamily="34" charset="-128"/>
            </a:endParaRPr>
          </a:p>
          <a:p>
            <a:r>
              <a:rPr lang="en-US" b="1" dirty="0">
                <a:latin typeface="Arial" charset="0"/>
                <a:ea typeface="ＭＳ Ｐゴシック" pitchFamily="34" charset="-128"/>
              </a:rPr>
              <a:t>7. Subscribers around the world receive regular anti-virus updates that protect</a:t>
            </a:r>
          </a:p>
          <a:p>
            <a:r>
              <a:rPr lang="en-US" dirty="0">
                <a:latin typeface="Arial" charset="0"/>
                <a:ea typeface="ＭＳ Ｐゴシック" pitchFamily="34" charset="-128"/>
              </a:rPr>
              <a:t>them from the new malware.</a:t>
            </a:r>
            <a:endParaRPr lang="en-US" dirty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698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E2241-FFBE-4C90-86B6-20F2C8DEC94C}" type="slidenum">
              <a:rPr lang="en-AU" smtClean="0">
                <a:ea typeface="ＭＳ Ｐゴシック" pitchFamily="34" charset="-128"/>
              </a:rPr>
              <a:pPr>
                <a:defRPr/>
              </a:pPr>
              <a:t>2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charset="0"/>
                <a:ea typeface="ＭＳ Ｐゴシック" pitchFamily="34" charset="-128"/>
              </a:rPr>
              <a:t>Malicious software , or malware , arguably constitutes one of the most significant categories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of threats to computer systems. [NIST05] defines malware as “a program that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is inserted into a system, usually covertly, with the intent of compromising the confidentiality,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integrity, or availability of the victim’s data, applications, or operating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system or otherwise annoying or disrupting the victim.” Hence, we are concerned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with the threat malware poses to application programs, to utility programs, such as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editors and compilers, and to kernel-level programs. We are also concerned with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its use on compromised or malicious Web sites and servers, or in especially crafted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spam e-mails or other messages, which aim to trick users into revealing sensitive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personal information.</a:t>
            </a:r>
          </a:p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436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E2241-FFBE-4C90-86B6-20F2C8DEC94C}" type="slidenum">
              <a:rPr lang="en-AU" smtClean="0">
                <a:ea typeface="ＭＳ Ｐゴシック" pitchFamily="34" charset="-128"/>
              </a:rPr>
              <a:pPr>
                <a:defRPr/>
              </a:pPr>
              <a:t>21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charset="0"/>
                <a:ea typeface="ＭＳ Ｐゴシック" pitchFamily="34" charset="-128"/>
              </a:rPr>
              <a:t>Malicious software , or malware , arguably constitutes one of the most significant categories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of threats to computer systems. [NIST05] defines malware as “a program that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is inserted into a system, usually covertly, with the intent of compromising the confidentiality,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integrity, or availability of the victim’s data, applications, or operating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system or otherwise annoying or disrupting the victim.” Hence, we are concerned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with the threat malware poses to application programs, to utility programs, such as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editors and compilers, and to kernel-level programs. We are also concerned with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its use on compromised or malicious Web sites and servers, or in especially crafted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spam e-mails or other messages, which aim to trick users into revealing sensitive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personal information.</a:t>
            </a:r>
          </a:p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436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CBE8DB-61A0-454F-B77A-8841A6C25990}" type="slidenum">
              <a:rPr lang="en-AU" smtClean="0">
                <a:latin typeface="Arial" charset="0"/>
                <a:cs typeface="Arial" charset="0"/>
              </a:rPr>
              <a:pPr/>
              <a:t>22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Denial of service is a form of attack on the availability of some service. In the context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computer and communications security, the focus is generally on network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services that are attacked over their network connection. We distinguish this form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attack on availability from other attacks, such as the classic acts of god, that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cause damage or destruction of IT infrastructure and consequent loss of service.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NIST Computer Security Incident Handling Guide [SCAR08] defines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denial-of-service (DoS) attack as follows: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 </a:t>
            </a:r>
            <a:r>
              <a:rPr lang="en-US" b="1">
                <a:latin typeface="Arial" charset="0"/>
                <a:ea typeface="ＭＳ Ｐゴシック" pitchFamily="34" charset="-128"/>
              </a:rPr>
              <a:t>denial of service (DoS) is an action that prevents or impairs the authorized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use of networks, systems, or applications by exhausting resources such as central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processing units (CPU), memory, bandwidth, and disk space.</a:t>
            </a: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8796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02F8B0-EA89-4D24-83DA-B4231B04FC26}" type="slidenum">
              <a:rPr lang="en-AU" smtClean="0">
                <a:latin typeface="Arial" charset="0"/>
                <a:cs typeface="Arial" charset="0"/>
              </a:rPr>
              <a:pPr/>
              <a:t>23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From this definition, you can see that there are several categories of resources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that could be attacked: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Network bandwidth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System resources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Application resources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Network bandwidth relates to the capacity of the network links connecting a server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the wider Internet. For most organizations, this is their connection to their Internet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service provider (ISP), as shown in the example network in Figure 7.1 . Usually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connection will have a lower capacity than the links within and between ISP routers.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means it is possible for more traffic to arrive at the ISP’s routers over these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higher-capacity links than can be carried over the link to the organization. In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circumstance, the router must discard some packets, delivering only as many as can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 handled by the link. In normal network operation such high loads might occur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a popular server experiencing traffic from a large number of legitimate users.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random portion of these users will experience a degraded or nonexistent service as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consequence. This is expected behavior for an overloaded TCP/IP network link. In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DoS attack, the vast majority of traffic directed at the target server is malicious,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generated either directly or indirectly by the attacker. This traffic overwhelms any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legitimate traffic, effectively denying legitimate users access to the server. The GRC.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com (Gibson Research Corporation) Web site contains several reports detailing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DoS attacks on its servers in 2001 and 2002 and its responses to them. These clearly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illustrate the effect of such attacks.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 DoS attack targeting system resources typically aims to overload or crash its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network handling software. Rather than consuming bandwidth with large volumes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traffic, specific types of packets are sent that consume the limited resources available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on the system. These include temporary buffers used to hold arriving packets, tables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open connections, and similar memory data structures. The SYN spoofing attack, which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we discuss next, is of this type. It targets the table of TCP connections on the server.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Another form of system resource attack uses packets whose structure triggers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bug in the system’s network handling software, causing it to crash. This means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 can no longer communicate over the network until this software is reloaded,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generally by rebooting the target system. This is known as a </a:t>
            </a:r>
            <a:r>
              <a:rPr lang="en-US" b="1">
                <a:latin typeface="Arial" charset="0"/>
                <a:ea typeface="ＭＳ Ｐゴシック" pitchFamily="34" charset="-128"/>
              </a:rPr>
              <a:t>poison packet .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classic </a:t>
            </a:r>
            <a:r>
              <a:rPr lang="en-US" i="1">
                <a:latin typeface="Arial" charset="0"/>
                <a:ea typeface="ＭＳ Ｐゴシック" pitchFamily="34" charset="-128"/>
              </a:rPr>
              <a:t>ping of death and teardrop attacks, directed at older Windows 9x systems,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were of this form. These targeted bugs in the Windows network code that handled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ICMP echo request packets and packet fragmentation, respectively.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An attack on a specific application, such as a Web server, typically involves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number of valid requests, each of which consumes significant resources. This then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limits the ability of the server to respond to requests from other users. For example,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Web server might include the ability to make database queries. If a large, costly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query can be constructed, then an attacker could generate a large number of these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that severely load the server. This limits its ability to respond to valid requests from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other users. This type of attack is known as a </a:t>
            </a:r>
            <a:r>
              <a:rPr lang="en-US" i="1">
                <a:latin typeface="Arial" charset="0"/>
                <a:ea typeface="ＭＳ Ｐゴシック" pitchFamily="34" charset="-128"/>
              </a:rPr>
              <a:t>cyberslam . [KAND05] discusses attacks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this kind, and suggests some possible countermeasures. Another alternative is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construct a request that triggers a bug in the server program, causing it to crash.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means the server is no longer able to respond to requests until it is restarted.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DoS attacks may also be characterized by how many systems are used to direct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traffic at the target system. Originally only one, or a small number of source systems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directly under the attacker’s control, was used. This is all that is required to send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packets needed for any attack targeting a bug in a server’s network handling code or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some application. Attacks requiring high traffic volumes are more commonly sent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from multiple systems at the same time, using distributed or amplified forms of DoS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attacks. We discuss these later in this chapter.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0728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9F71CE-F855-4A28-8945-90A538B1E330}" type="slidenum">
              <a:rPr lang="en-AU" smtClean="0">
                <a:latin typeface="Arial" charset="0"/>
                <a:cs typeface="Arial" charset="0"/>
              </a:rPr>
              <a:pPr/>
              <a:t>24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" pitchFamily="18" charset="0"/>
                <a:ea typeface="ＭＳ Ｐゴシック" pitchFamily="34" charset="-128"/>
              </a:rPr>
              <a:t>Figure 7.1</a:t>
            </a:r>
          </a:p>
          <a:p>
            <a:pPr eaLnBrk="1" hangingPunct="1"/>
            <a:r>
              <a:rPr lang="en-US">
                <a:latin typeface="Times" pitchFamily="18" charset="0"/>
                <a:ea typeface="ＭＳ Ｐゴシック" pitchFamily="34" charset="-128"/>
              </a:rPr>
              <a:t>Example Network to Illustrate DoS Attacks</a:t>
            </a:r>
          </a:p>
        </p:txBody>
      </p:sp>
    </p:spTree>
    <p:extLst>
      <p:ext uri="{BB962C8B-B14F-4D97-AF65-F5344CB8AC3E}">
        <p14:creationId xmlns:p14="http://schemas.microsoft.com/office/powerpoint/2010/main" val="3184462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9BFEF-BFB1-4001-99F7-D206BB347074}" type="slidenum">
              <a:rPr lang="en-AU" smtClean="0">
                <a:latin typeface="Arial" charset="0"/>
                <a:cs typeface="Arial" charset="0"/>
              </a:rPr>
              <a:pPr/>
              <a:t>25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The simplest classical DoS attack is a flooding attack on an organization. The aim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this attack is to overwhelm the capacity of the network connection to the target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organization. If the attacker has access to a system with a higher-capacity network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connection, then this system can likely generate a higher volume of traffic than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lower-capacity target connection can handle. For example, in the network shown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Figure 7.1 , the attacker might use the large company’s Web server to target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medium-sized company with a lower-capacity network connection. The attack might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 as simple as using a flooding ping 1 command directed at the Web server in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target company. This traffic can be handled by the higher-capacity links on the path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between them, until the final router in the Internet cloud is reached. At this point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some packets must be discarded, with the remainder consuming most of the capacity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on the link to the medium-sized company. Other valid traffic will have little chance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surviving discard as the router responds to the resulting congestion on this link.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this classic ping flood attack, the source of the attack is clearly identified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since its address is used as the source address in the ICMP echo request packets.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has two disadvantages from the attacker’s perspective. First, the source of the attack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is explicitly identified, increasing the chance that the attacker can be identified and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legal action taken in response. Second, the targeted system will attempt to respond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packets being sent. In the case of any ICMP echo request packets received by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server, it would respond to each with an ICMP echo response packet directed back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the sender. This effectively reflects the attack back at the source system. Since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source system has a higher network bandwidth, it is more likely to survive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reflected attack. However, its network performance will be noticeably affected, again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increasing the chances of the attack being detected and action taken in response. For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both of these reasons the attacker would like to hide the identity of the source system.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means that any such attack packets need to use a falsified, or spoofed, address.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2276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A5947E-F818-40A6-8C1D-E17BDB5E84F9}" type="slidenum">
              <a:rPr lang="en-AU" smtClean="0">
                <a:latin typeface="Arial" charset="0"/>
                <a:cs typeface="Arial" charset="0"/>
              </a:rPr>
              <a:pPr/>
              <a:t>26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A common characteristic of packets used in many types of DoS attacks is the use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forged source addresses. This is known as source address spoofing. Given sufficiently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privileged access to the network handling code on a computer system, it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is easy to create packets with a forged source address (and indeed any other attribute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that is desired). This type of access is usually via the </a:t>
            </a:r>
            <a:r>
              <a:rPr lang="en-US" i="1">
                <a:latin typeface="Arial" charset="0"/>
                <a:ea typeface="ＭＳ Ｐゴシック" pitchFamily="34" charset="-128"/>
              </a:rPr>
              <a:t>raw socket interface 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many operating systems. This interface was provided for custom network testing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and research into network protocols. It is not needed for normal network operation.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However, for reasons of historical compatibility and inertia, this interface has been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maintained in many current operating systems. Having this standard interface available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greatly eases the task of any attacker trying to generate packets with forged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attributes. Otherwise an attacker would most likely need to install a custom device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driver on the source system to obtain this level of access to the network, which 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much more error prone and dependent on operating system version.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Given raw access to the network interface, the attacker now generates large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volumes of packets. These would all have the target system as the destination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address but would use randomly selected, usually different, source addresses for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each packet. Consider the flooding ping example from the previous section. These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custom ICMP echo request packets would flow over the same path from the source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toward the target system. The same congestion would result in the router connected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the final, lower capacity link. However, the ICMP echo response packets, generated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response to those packets reaching the target system, would no longer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 reflected back to the source system. Rather they would be scattered across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Internet to all the various forged source addresses. Some of these addresses might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correspond to real systems. These might respond with some form of error packet,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since they were not expecting to see the response packet received. This only adds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flood of traffic directed at the target system. Some of the addresses may not be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used or may not reachable. For these, ICMP destination unreachable packets might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 sent back. Or these packets might simply be discarded. 2 Any response packets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returned only add to the flood of traffic directed at the target system.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Also, the use of packets with forged source addresses means the attacking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 is much harder to identify. The attack packets seem to have originated at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addresses scattered across the Internet. Hence, just inspecting each packet’s header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is not sufficient to identify its source. Rather the flow of packets of some specific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form through the routers along the path from the source to the target system must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 identified. This requires the cooperation of the network engineers managing all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these routers and is a much harder task than simply reading off the source address.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It is not a task that can be automatically requested by the packet recipients. Rather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it usually requires the network engineers to specifically query flow information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from their routers. This is a manual process that takes time and effort to organize.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It is worth considering why such easy forgery of source addresses is allowed 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Internet. It dates back to the development of TCP/IP, which occurred in a generally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cooperative, trusting environment. TCP/IP simply does not include the ability,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by default, to ensure that the source address in a packet really does correspond with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that of the originating system. It is possible to impose filtering on routers to ensure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(or at least that source network address is valid). However, this filtering 3 needs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be imposed as close to the originating system as possible, where the knowledge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valid source addresses is as accurate as possible. In general, this should occur at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point where an organization’s network connects to the wider Internet, at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borders of the ISP’s providing this connection. Despite this being a long-standing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security recommendation to combat problems such as DoS attacks, many ISPs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do not implement such filtering. As a consequence, attacks using spoofed-source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packets continue to occur frequently.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There is a useful side effect of this scattering of response packets to some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origi nal flow of spoofed-source packets. Security researchers, such as those with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Honeynet Project, have taken blocks of unused IP addresses, advertised routes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them, and then collected details of any packets sent to these addresses. Since no real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systems use these addresses, no legitimate packets should be directed to them. Any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packets received might simply be corrupted. It is much more likely, though, that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they are the direct or indirect result of network attacks. The ICMP echo response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packets generated in response to a ping flood using randomly spoofed source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addresses is a good example. This is known as </a:t>
            </a:r>
            <a:r>
              <a:rPr lang="en-US" b="1">
                <a:latin typeface="Arial" charset="0"/>
                <a:ea typeface="ＭＳ Ｐゴシック" pitchFamily="34" charset="-128"/>
              </a:rPr>
              <a:t>backscatter traffic . Monitoring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type of packets gives valuable information on the type and scale of attacks being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used, as described by [MOOR06], for example. This information is being used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develop responses to the attacks being seen.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4621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74E210-BFFF-49E1-8C9D-A3251591214E}" type="slidenum">
              <a:rPr lang="en-AU" smtClean="0">
                <a:latin typeface="Arial" charset="0"/>
                <a:cs typeface="Arial" charset="0"/>
              </a:rPr>
              <a:pPr/>
              <a:t>27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Along with the basic flooding attack, the other common classic DoS attack is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SYN spoofing attack. This attacks the ability of a network server to respond to TCP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connection requests by overflowing the tables used to manage such connections.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means future connection requests from legitimate users fail, denying them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access to the server. It is thus an attack on system resources, specifically the network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handling code in the operating system.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8552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8097B2-F7F7-4A03-A7FA-85426317B134}" type="slidenum">
              <a:rPr lang="en-AU" smtClean="0">
                <a:latin typeface="Arial" charset="0"/>
                <a:cs typeface="Arial" charset="0"/>
              </a:rPr>
              <a:pPr/>
              <a:t>28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To understand the operation of these attacks, we need to review the three-way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handshake that TCP uses to establish a connection. This is illustrated in Figure 7.2 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client system initiates the request for a TCP connection by sending a SYN packet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the server. This identifies the client’s address and port number and supplies an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initial sequence number. It may also include a request for other TCP options.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server records all the details about this request in a table of known TCP connections.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It then responds to the client with a SYN-ACK packet. This includes a sequence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number for the server and increments the client’s sequence number to confirm receipt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the SYN packet. Once the client receives this, it sends an ACK packet to the server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with an incremented server sequence number and marks the connection as established.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Likewise, when the server receives this ACK packet, it also marks the connection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as established. Either party may then proceed with data transfer. In practice,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ideal exchange sometimes fails. These packets are transported using IP, which is an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unreliable, though best-effort, network protocol. Any of the packets might be lost in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transit, as a result of congestion, for example. Hence both the client and server keep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track of which packets they have sent and, if no response is received in a reasonable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time, will resend those packets. As a result, TCP is a reliable transport protocol, and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any applications using it need not concern themselves with problems of lost or reordered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packets. This does, however, impose an overhead on the systems in managing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reliable transfer of packets.</a:t>
            </a:r>
          </a:p>
          <a:p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760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83CC31-CA99-4476-AB49-572F0C342884}" type="slidenum">
              <a:rPr lang="en-AU" smtClean="0">
                <a:latin typeface="Arial" charset="0"/>
                <a:cs typeface="Arial" charset="0"/>
              </a:rPr>
              <a:pPr/>
              <a:t>29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A SYN spoofing attack exploits this behavior on the targeted server system.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attacker generates a number of SYN connection request packets with forged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source addresses. For each of these the server records the details of the TCP connection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request and sends the SYN-ACK packet to the claimed source address,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as shown in Figure 7.3 . If there is a valid system at this address, it will respond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with a RST (reset) packet to cancel this unknown connection request. When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server receives this packet, it cancels the connection request and removes the saved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information. However, if the source system is too busy, or there is no system at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forged address, then no reply will return. In these cases the server will resend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SYN-ACK packet a number of times before finally assuming the connection request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has failed and deleting the information saved concerning it. In this period between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when the original SYN packet is received and when the server assumes the request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has failed, the server is using an entry in its table of known TCP connections.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table is typically sized on the assumption that most connection requests quickly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succeed and that a reasonable number of requests may be handled simultaneously.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However, in a SYN spoofing attack, the attacker directs a very large number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forged connection requests at the targeted server. These rapidly fill the table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known TCP connections on the server. Once this table is full, any future requests,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including legitimate requests from other users, are rejected. The table entries will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time out and be removed, which in normal network usage corrects temporary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overflow problems. However, if the attacker keeps a sufficient volume of forged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requests flowing, this table will be constantly full and the server will be effectively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cut off from the Internet, unable to respond to most legitimate connection requests.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order to increase the usage of the known TCP connections table,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attacker ideally wishes to use addresses that will not respond to the SYN-ACK with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RST. This can be done by overloading the host that owns the chosen spoofed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source address, or by simply using a wide range of random addresses. In this case,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attacker relies on the fact that there are many unused addresses on the Internet.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Consequently, a reasonable proportion of randomly generated addresses will not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correspond to a real host.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There is a significant difference in the volume of network traffic between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SYN spoof attack and the basic flooding attack we discussed. The actual volume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SYN traffic can be comparatively low, nowhere near the maximum capacity of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link to the server. It simply has to be high enough to keep the known TCP connections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table filled. Unlike the flooding attack, this means the attacker does not need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access to a high-volume network connection. In the network shown in Figure 7.1 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medium-sized organization, or even a broadband home user, could successfully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 the large company server using a SYN spoofing attack.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 flood of packets from a single server or a SYN spoofing attack originating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on a single system were probably the two most common early forms of DoS attacks.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the case of a flooding attack this was a significant limitation, and attacks evolved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use multiple systems to increase their effectiveness. We next examine in more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detail some of the variants of a flooding attack. These can be launched either from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single or multiple systems, using a range of mechanisms, which we explore.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52807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C4A36F-91B8-4774-8A23-180852712783}" type="slidenum">
              <a:rPr lang="en-AU" smtClean="0">
                <a:latin typeface="Arial" charset="0"/>
                <a:cs typeface="Arial" charset="0"/>
              </a:rPr>
              <a:pPr/>
              <a:t>30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Flooding attacks take a variety of forms, based on which network protocol is being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used to implement the attack. In all cases the intent is generally to overload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network capacity on some link to a server. The attack may alternatively aim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overload the server’s ability to handle and respond to this traffic. These attacks flood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network link to the server with a torrent of malicious packets competing with, and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usually overwhelming, valid traffic flowing to the server. In response to the congestion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causes in some routers on the path to the targeted server, many packets will be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dropped. Valid traffic has a low probability of surviving discard caused by this flood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and hence of accessing the server. This results in the server’s ability to respond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network connection requests being either severely degraded or failing entirely.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Virtually any type of network packet can be used in a flooding attack. It simply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needs to be of a type that is permitted to flow over the links toward the targeted system,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so that it can consume all available capacity on some link to the target server. Indeed,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larger the packet, the more effective is the attack. Common flooding attacks use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any of the ICMP, UDP, or TCP SYN packet types. It is even possible to flood with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some other IP packet type. However, as these are less common and their usage more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targeted, it is easier to filter for them and hence hinder or block such attacks.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ping flood using ICMP echo request packets we discuss in Section 7.1 is a classic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example of an ICMP flooding attack. This type of ICMP packet was chosen since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traditionally network administrators allowed such packets into their networks, as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ping is a useful network diagnostic tool. More recently, many organizations have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restricted the ability of these packets to pass through their firewalls. In response,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attackers have started using other ICMP packet types. Since some of these should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 handled to allow the correct operation of TCP/IP, they are much more likely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 allowed through an organization’s firewall. Filtering some of these critical ICMP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 types would degrade or break normal TCP/IP network behavior. ICMP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destination unreachable and time exceeded packets are examples of such critical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 types.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An attacker can generate large volumes of one of these packet types. Because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these packets include part of some notional erroneous packet that supposedly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caused the error being reported, they can be made comparatively large, increasing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their effectiveness in flooding the link.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An alternative to using ICMP packets is to use UDP packets directed to some port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number, and hence potential service, on the target system. A common choice was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 directed at the diagnostic echo service, commonly enabled on many server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systems by default. If the server had this service running, it would respond with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UDP packet back to the claimed source containing the original packet data contents.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If the service is not running, then the packet is discarded, and possibly an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ICMP destination unreachable packet is returned to the sender. By then the attack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has already achieved its goal of occupying capacity on the link to the server. Just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about any UDP port number can be used for this end. Any packets generated in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response only serve to increase the load on the server and its network links.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Spoofed source addresses are normally used if the attack is generated using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single source system, for the same reasons as with ICMP attacks. If multiple systems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are used for the attack, often the real addresses of the compromised, zombie,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systems are used. When multiple systems are used, the consequences of both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reflected flow of packets and the ability to identify the attacker are reduced.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Another alternative is to send TCP packets to the target system. Most likely these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would be normal TCP connection requests, with either real or spoofed source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addresses. They would have an effect similar to the SYN spoofing attack we’ve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described. In this case, though, it is the total volume of packets that is the aim of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 rather than the system code. This is the difference between a SYN spoofing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 and a SYN flooding attack.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attack could also use TCP data packets, which would be rejected by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server as not belonging to any known connection. But again, by this time the attack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has already succeeded in flooding the links to the server.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All of these flooding attack variants are limited in the total volume of traffic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that can be generated if just a single system is used to launch the attack. The use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a single system also means the attacker is easier to trace. For these reasons,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variety of more sophisticated attacks, involving multiple attacking systems, have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been developed. By using multiple systems, the attacker can significantly scale up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volume of traffic that can be generated. Each of these systems need not be particularly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powerful or on a high-capacity link. But what they don’t have individually,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they more than compensate for in large numbers. Also, by directing the attack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through intermediaries, the attacker is further distanced from the target and significantly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harder to locate and identify. Indirect attack types that utilize multiple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systems include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Distributed denial-of-service attacks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Reflector attacks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Amplifier attacks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We consider each of these in turn.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9362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E2241-FFBE-4C90-86B6-20F2C8DEC94C}" type="slidenum">
              <a:rPr lang="en-AU" smtClean="0">
                <a:ea typeface="ＭＳ Ｐゴシック" pitchFamily="34" charset="-128"/>
              </a:rPr>
              <a:pPr>
                <a:defRPr/>
              </a:pPr>
              <a:t>3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charset="0"/>
                <a:ea typeface="ＭＳ Ｐゴシック" pitchFamily="34" charset="-128"/>
              </a:rPr>
              <a:t>Malicious software , or malware , arguably constitutes one of the most significant categories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of threats to computer systems. [NIST05] defines malware as “a program that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is inserted into a system, usually covertly, with the intent of compromising the confidentiality,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integrity, or availability of the victim’s data, applications, or operating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system or otherwise annoying or disrupting the victim.” Hence, we are concerned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with the threat malware poses to application programs, to utility programs, such as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editors and compilers, and to kernel-level programs. We are also concerned with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its use on compromised or malicious Web sites and servers, or in especially crafted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spam e-mails or other messages, which aim to trick users into revealing sensitive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personal information.</a:t>
            </a:r>
          </a:p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4369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336379-BC78-4EBD-A725-A64595E597D5}" type="slidenum">
              <a:rPr lang="en-AU" smtClean="0">
                <a:latin typeface="Arial" charset="0"/>
                <a:cs typeface="Arial" charset="0"/>
              </a:rPr>
              <a:pPr/>
              <a:t>32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Recognizing the limitations of flooding attacks generated by a single system, one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the earlier significant developments in DoS attack tools was the use of multiple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systems to generate attacks. These systems were typically compromised user workstations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or PCs. The attacker used some well-known flaw in the operating system or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some common application to gain access to these systems and to install his or her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own programs on it. Such systems are known as zombies. Once suitable backdoor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programs were installed on these systems, they were entirely under the attacker’s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control. Large collections of such systems under the control of one attacker can be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created, collectively forming a botnet, as we discuss in Chapter 6 . Such networks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compromised systems are a favorite tool of attacker, and can be used for a variety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purposes, including distributed denial-of-service (DDoS) attacks. In the example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network shown in Figure 7.1 , some of the broadband user systems may be compromised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and used as zombies to attack any of the company or other links shown.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Many other DDoS tools have been developed since. Instead of using dedicated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handler programs, many now use an IRC 4 or similar instant messaging server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program to manage communications with the agents. Many of these more recent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tools also use cryptographic mechanisms to authenticate the agents to the handlers,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order to hinder analysis of command traffic.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best defense against being an unwitting participant in a DDoS attack is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prevent your systems from being compromised. This requires good system security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practices and keeping the operating systems and applications on such systems current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and patched.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For the target of a DDoS attack, the response is the same as for any flooding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attack, but with greater volume and complexity. We discuss appropriate defenses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and responses in Sections 7.5 and 7.6 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0636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B49BA1-2086-43F0-8EB5-FDD6C8773A53}" type="slidenum">
              <a:rPr lang="en-AU" smtClean="0">
                <a:latin typeface="Arial" charset="0"/>
                <a:cs typeface="Arial" charset="0"/>
              </a:rPr>
              <a:pPr/>
              <a:t>33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While the attacker could command each zombie individually, more generally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control hierarchy is used. A small number of systems act as handlers controlling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much larger number of agent systems, as shown in Figure 7.4 . There are a number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advantages to this arrangement. The attacker can send a single command to a handler,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which then automatically forwards it to all the agents under its control. Automated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infection tools can also be used to scan for and compromise suitable zombie systems,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as we discuss in Chapter 6 . Once the agent software is uploaded to a newly compromised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system, it can contact one or more handlers to automatically notify them of its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availability. By this means, the attacker can automatically grow suitable botnets.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4429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B4D697-91FA-4156-9AD7-9032AEE3FD7D}" type="slidenum">
              <a:rPr lang="en-AU" smtClean="0">
                <a:latin typeface="Arial" charset="0"/>
                <a:cs typeface="Arial" charset="0"/>
              </a:rPr>
              <a:pPr/>
              <a:t>34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4710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In contrast to DDoS attacks, where the intermediaries are compromised systems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running the attacker’s programs, reflector and amplifier attacks use network systems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functioning normally. The attacker sends a network packet with a spoofed source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address to a service running on some network server. The server responds to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packet, sending it to the spoofed source address that belongs to the actual attack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target. If the attacker sends a number of requests to a number of servers, all with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same spoofed source address, the resulting flood of responses can overwhelm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target’s network link. The fact that normal server systems are being used as intermediaries,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and that their handling of the packets is entirely conventional, means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these attacks can be easier to deploy and harder to trace back to the actual attacker.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There are two basic variants of this type of attack: the simple reflection attack and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amplification attack.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reflection attack is a direct implementation of this type of attack. The attacker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sends packets to a known service on the intermediary with a spoofed source address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the actual target system. When the intermediary responds, the response is sent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target. Effectively this reflects the attack off the intermediary, which is termed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reflector, and is why this is called a reflection attack.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Ideally the attacker would like to use a service that created a larger response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 than the original request. This allows the attacker to convert a lower volume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stream of packets from the originating system into a higher volume of packet data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from the intermediary directed at the target. Common UDP services are often used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for this purpose. Originally the echo service was a favored choice, although it does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not create a larger response packet. However, any generally accessible UDP service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could be used for this type of attack. The chargen, DNS, SNMP, or ISAKMP 6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services have all been exploited in this manner, in part because they can be made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generate larger response packets directed at the target.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intermediary systems are often chosen to be high-capacity network servers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or routers with very good network connections. This means they can generate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high volumes of traffic if necessary, and if not, the attack traffic can be obscured in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normal high volumes of traffic flowing through them. If the attacker spreads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 over a number of intermediaries in a cyclic manner, then the attack traffic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flow may well not be easily distinguished from the other traffic flowing from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system. This, combined with the use of spoofed source addresses, greatly increases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difficulty of any attempt to trace the packet flows back to the attacker’s system.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Another variant of reflection attack uses TCP SYN packets and exploits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normal three-way handshake used to establish a TCP connection. The attacker sends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number of SYN packets with spoofed source addresses to the chosen intermediaries.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turn the intermediaries respond with a SYN-ACK packet to the spoofed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source address, which is actually the target system. The attacker uses this attack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with a number of intermediaries. The aim is to generate high enough volumes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packets to flood the link to the target system. The target system will respond with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RST packet for any that get through, but by then the attack has already succeeded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overwhelming the target’s network link.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attack variant is a flooding attack that differs from the SYN spoofing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 we discussed earlier in this chapter. The goal is to flood the network link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the target, not to exhaust its network handling resources. Indeed, the attacker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would usually take care to limit the volume of traffic to any particular intermediary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ensure that it is not overwhelmed by, or even notices, this traffic. This is both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because its continued correct functioning is an essential component of this attack,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as is limiting the chance of the attacker’s actions being detected. The 2002 attack 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GRC.com was of this form. It used connection requests to the BGP routing service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on core routers as the primary intermediaries. These generated sufficient response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traffic to completely block normal access to GRC.com. However, as GRC.com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discovered, once this traffic was blocked, a range of other services, on other intermediaries,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were also being used. GRC noted in its report on this attack that “you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know you’re in trouble when packet floods are competing to flood you.”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Any generally accessible TCP service can be used in this type of attack. Given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large number of servers available on the Internet, including many well-known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servers with very high capacity network links, there are many possible intermediaries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that can be used. What makes this attack even more effective is that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individual TCP connection requests are indistinguishable from normal connection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requests directed to the server. It is only if they are running some form of intrusion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detection system that detects the large numbers of failed connection requests from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one system that this attack might be detected and possibly blocked. If the attacker 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using a number of intermediaries, then it is very likely that even if some detect and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block the attack, many others will not, and the attack will still succeed.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1474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D15314-EB83-4223-BF7B-5C004A713D5B}" type="slidenum">
              <a:rPr lang="en-AU" smtClean="0">
                <a:latin typeface="Arial" charset="0"/>
                <a:cs typeface="Arial" charset="0"/>
              </a:rPr>
              <a:pPr/>
              <a:t>35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A further variation of the reflector attack establishes a self-contained loop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between the intermediary and the target system. Both systems act as reflectors.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Figure 7.6 , based on [SCAR08], shows this type of attack. The upper part of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figure shows normal Domain Name System operation. 7 The DNS client sends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query from its UDP port 1792 to the server’s DNS port 53 to obtain the IP address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a domain name. The DNS server sends a UDP response packet including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IP address. The lower part of the figure shows a reflection attack using DNS.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attacker sends a query to the DNS server with a spoofed IP source address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j.k.l.m; this is the IP address of the target. The attacker uses port 7, which 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usually associated with echo, a reflector service. The DNS server then sends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response to the victim of the attack, j.k.l.m, addressed to port 7. If the victim 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offering the echo service, it may create a packet that echoes the received data back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the DNS server. This can cause a loop between the DNS server and the victim if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DNS server responds to the packets sent by the victim. Most reflector attacks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can be prevented through network-based and host-based firewall rulesets that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reject suspicious combinations of source and destination ports.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While very effective if possible, this type of attack is fairly easy to filter for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because the combinations of service ports used should never occur in normal network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operation.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When implementing any of these reflection attacks, the attacker could use just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one system as the original source of packets. This suffices, particularly if a service is used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that generates larger response packets than those originally sent to the intermediary.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Alternatively, multiple systems might be used to generate higher volumes of traffic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be reflected and to further obscure the path back to the attacker. Typically a botnet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would be used in this case.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Another characteristic of reflection attacks is the lack of backscatter traffic.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both direct flooding attacks and SYN spoofing attacks, the use of spoofed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source addresses results in response packets being scattered across the Internet and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thus detectable. This allows security researchers to estimate the volumes of such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attacks. In reflection attacks, the spoofed source address directs all the packets at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desired target and any responses to the intermediary. There is no generally visible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side effect of these attacks, making them much harder to quantify. Evidence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them is only available from either the targeted systems and their ISPs or the intermediary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systems. In either case, specific instrumentation and monitoring would be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needed to collect this evidence.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Fundamental to the success of reflection attacks is the ability to create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spoofed-source packets. If filters are in place that block spoofed-source packets,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then these attacks are simply not possible. This is the most basic, fundamental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defense against such attacks. This is not the case with either SYN spoofing or flooding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attacks (distributed or not). They can succeed using real source addresses, with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consequences already noted.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1907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3ABD79-225A-4661-877A-762B1122BBC7}" type="slidenum">
              <a:rPr lang="en-AU" smtClean="0">
                <a:latin typeface="Arial" charset="0"/>
                <a:cs typeface="Arial" charset="0"/>
              </a:rPr>
              <a:pPr/>
              <a:t>36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Amplification attacks are a variant of reflector attacks and also involve sending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packet with a spoofed source address for the target system to intermediaries. They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differ in generating multiple response packets for each original packet sent. This can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 achieved by directing the original request to the broadcast address for some network.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As a result, all hosts on that network can potentially respond to the request,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generating a flood of responses as shown in Figure 7.7 . It is only necessary to use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service handled by large numbers of hosts on the intermediate network. A ping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flood using ICMP echo request packets was a common choice, since this service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is a fundamental component of TCP/IP implementations and was often allowed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into networks. The well-known </a:t>
            </a:r>
            <a:r>
              <a:rPr lang="en-US" i="1">
                <a:latin typeface="Arial" charset="0"/>
                <a:ea typeface="ＭＳ Ｐゴシック" pitchFamily="34" charset="-128"/>
              </a:rPr>
              <a:t>smurf DoS program used this mechanism and was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widely popular for some time. Another possibility is to use a suitable UDP service,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such as the echo service. The </a:t>
            </a:r>
            <a:r>
              <a:rPr lang="en-US" i="1">
                <a:latin typeface="Arial" charset="0"/>
                <a:ea typeface="ＭＳ Ｐゴシック" pitchFamily="34" charset="-128"/>
              </a:rPr>
              <a:t>fraggle program implemented this variant. Note that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TCP services cannot be used in this type of attack; because they are connection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oriented, they cannot be directed at a broadcast address. Broadcasts are inherently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connectionless.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best additional defense against this form of attack is to not allow directed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broadcasts to be routed into a network from outside. Indeed, this is another longstanding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security recommendation, unfortunately about as widely implemented as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that for blocking spoofed source addresses. If these forms of filtering are in place,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these attacks cannot succeed. Another defense is to limit network services like echo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and ping from being accessed from outside an organization. This restricts which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services could be used in these attacks, at a cost in ease of analyzing some legitimate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network problems.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Attackers scan the Internet looking for well-connected networks that do allow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directed broadcasts and that implement suitable services attackers can reflect off.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These lists are traded and used to implement such attacks.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5629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61B0ED-303F-4AC3-9C64-A3CAB1BE8371}" type="slidenum">
              <a:rPr lang="en-AU" smtClean="0">
                <a:latin typeface="Arial" charset="0"/>
                <a:cs typeface="Arial" charset="0"/>
              </a:rPr>
              <a:pPr/>
              <a:t>37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In addition to the DNS reflection attack discussed previously, a further variant of an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amplification attack uses packets directed at a legitimate DNS server as the intermediary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system. Attackers gain attack amplification by exploiting the behavior of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DNS protocol to convert a small request into a much larger response. This contrasts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with the original amplifier attacks, which use responses from multiple systems to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single request to gain amplification. Using the classic DNS protocol, a 60-byte UDP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request packet can easily result in a 512-byte UDP response, the maximum traditionally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allowed. All that is needed is a name server with DNS records large enough for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to occur.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These attacks have been seen for several years. More recently, the DNS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protocol has been extended to allow much larger responses of over 4000 bytes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support extended DNS features such as IPv6, security, and others. By targeting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servers that support the extended DNS protocol, significantly greater amplification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can be achieved than with the classic DNS protocol.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this attack, a selection of suitable DNS servers with good network connections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are chosen. The attacker creates a series of DNS requests containing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spoofed source address of the target system. These are directed at a number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the selected name servers. The servers respond to these requests, sending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replies to the spoofed source, which appears to them to be the legitimate requesting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system. The target is then flooded with their responses. Because of the amplification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achieved, the attacker need only generate a moderate flow of packets to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cause a larger, amplified flow to flood and overflow the link to the target system.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Intermediate systems will also experience significant loads. By using a number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high-capacity, well-connected systems, the attacker can ensure that intermediate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systems are not overloaded, allowing the attack to proceed.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A further variant of this attack exploits recursive DNS name servers. This 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 basic feature of the DNS protocol that permits a DNS name server to query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number of other servers to resolve a query for its clients. The intention was that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feature is used to support local clients only. However, many DNS systems support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recursion by default for any requests. They are known as open recursive DNS servers.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Attackers may exploit such servers for a number of DNS-based attacks, including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DNS amplification DoS attack. In this variant, the attacker targets a number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open recursive DNS servers. The name information being used for the attack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need not reside on these servers, but can be sourced from anywhere on the Internet.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results are directed at the desired target using spoofed source addresses.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Like all the reflection-based attacks, the basic defense against these is to prevent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use of spoofed source addresses. Appropriate configuration of DNS servers,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particular limiting recursive responses to internal client systems only, can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restrict some variants of this attack.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3980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2A878F-16D9-4E4C-9E58-F4C528C945CA}" type="slidenum">
              <a:rPr lang="en-AU" smtClean="0">
                <a:latin typeface="Arial" charset="0"/>
                <a:cs typeface="Arial" charset="0"/>
              </a:rPr>
              <a:pPr/>
              <a:t>38</a:t>
            </a:fld>
            <a:endParaRPr lang="en-AU">
              <a:latin typeface="Arial" charset="0"/>
              <a:cs typeface="Arial" charset="0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  <a:ea typeface="ＭＳ Ｐゴシック" pitchFamily="34" charset="-128"/>
              </a:rPr>
              <a:t>There are a number of steps that can be taken both to limit the consequences of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being the target of a DoS attack and to limit the chance of your systems being compromised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and then used to launch DoS attacks. It is important to recognize that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these attacks cannot be prevented entirely. In particular, if an attacker can direct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large enough volume of legitimate traffic to your system, then there is a high chance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this will overwhelm your system’s network connection, and thus limit legitimate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traffic requests from other users. Indeed, this sometimes occurs by accident as a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result of high publicity about a specific site. Classically, a posting to the well-known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Slashdot news aggregation site often results in overload of the referenced server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system. Similarly, when popular sporting events like the Olympics or Soccer World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Cup matches occur, sites reporting on them experience very high traffic levels.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has led to the terms </a:t>
            </a:r>
            <a:r>
              <a:rPr lang="en-US" i="1">
                <a:latin typeface="Arial" charset="0"/>
                <a:ea typeface="ＭＳ Ｐゴシック" pitchFamily="34" charset="-128"/>
              </a:rPr>
              <a:t>slashdotted , flash crowd , or flash event being used to describe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such occurrences. There is very little that can be done to prevent this type of either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accidental or deliberate overload without also compromising network performance.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The provision of significant excess network bandwidth and replicated distributed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servers is the usual response, particularly when the overload is anticipated. This 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regularly done for popular sporting sites. However, this response does have a significant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implementation cost.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In general, there are four lines of defense against DDoS attacks [PENG07,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CHAN02]: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Attack prevention and preemption (before the attack): These mechanisms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enable the victim to endure attack attempts without denying service to legitimate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clients. Techniques include enforcing policies for resource consumption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and providing backup resources available on demand. In addition, prevention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mechanisms modify systems and protocols on the Internet to reduce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possibility of DDoS attacks.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Attack detection and filtering (during the attack): These mechanisms attempt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to detect the attack as it begins and respond immediately. This minimizes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impact of the attack on the target. Detection involves looking for suspicious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patterns of behavior. Response involves filtering out packets likely to be part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of the attack.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Attack source traceback and identification (during and after the attack): This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is an attempt to identify the source of the attack as a first step in preventing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future attacks. However, this method typically does not yield results fast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enough, if at all, to mitigate an ongoing attack.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Attack reaction (after the attack): This is an attempt to eliminate or curtail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effects of an attack.</a:t>
            </a:r>
          </a:p>
          <a:p>
            <a:endParaRPr lang="en-US">
              <a:latin typeface="Arial" charset="0"/>
              <a:ea typeface="ＭＳ Ｐゴシック" pitchFamily="34" charset="-128"/>
            </a:endParaRPr>
          </a:p>
          <a:p>
            <a:r>
              <a:rPr lang="en-US">
                <a:latin typeface="Arial" charset="0"/>
                <a:ea typeface="ＭＳ Ｐゴシック" pitchFamily="34" charset="-128"/>
              </a:rPr>
              <a:t>We discuss the first of these lines of defense in this section and consider the</a:t>
            </a:r>
          </a:p>
          <a:p>
            <a:r>
              <a:rPr lang="en-US">
                <a:latin typeface="Arial" charset="0"/>
                <a:ea typeface="ＭＳ Ｐゴシック" pitchFamily="34" charset="-128"/>
              </a:rPr>
              <a:t>remaining three in Section 7.7 .</a:t>
            </a:r>
            <a:endParaRPr lang="en-US">
              <a:latin typeface="Times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62012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44FBB3-699F-47AA-AA94-E697E698ED80}" type="slidenum">
              <a:rPr lang="en-AU" smtClean="0">
                <a:ea typeface="ＭＳ Ｐゴシック" pitchFamily="34" charset="-128"/>
              </a:rPr>
              <a:pPr>
                <a:defRPr/>
              </a:pPr>
              <a:t>39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10240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Times New Roman" pitchFamily="18" charset="0"/>
                <a:ea typeface="ＭＳ Ｐゴシック" pitchFamily="34" charset="-128"/>
              </a:rPr>
              <a:t>Chapter 6 summary.</a:t>
            </a:r>
          </a:p>
        </p:txBody>
      </p:sp>
    </p:spTree>
    <p:extLst>
      <p:ext uri="{BB962C8B-B14F-4D97-AF65-F5344CB8AC3E}">
        <p14:creationId xmlns:p14="http://schemas.microsoft.com/office/powerpoint/2010/main" val="3634750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FE2241-FFBE-4C90-86B6-20F2C8DEC94C}" type="slidenum">
              <a:rPr lang="en-AU" smtClean="0">
                <a:ea typeface="ＭＳ Ｐゴシック" pitchFamily="34" charset="-128"/>
              </a:rPr>
              <a:pPr>
                <a:defRPr/>
              </a:pPr>
              <a:t>4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charset="0"/>
                <a:ea typeface="ＭＳ Ｐゴシック" pitchFamily="34" charset="-128"/>
              </a:rPr>
              <a:t>Malicious software , or malware , arguably constitutes one of the most significant categories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of threats to computer systems. [NIST05] defines malware as “a program that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is inserted into a system, usually covertly, with the intent of compromising the confidentiality,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integrity, or availability of the victim’s data, applications, or operating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system or otherwise annoying or disrupting the victim.” Hence, we are concerned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with the threat malware poses to application programs, to utility programs, such as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editors and compilers, and to kernel-level programs. We are also concerned with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its use on compromised or malicious Web sites and servers, or in especially crafted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spam e-mails or other messages, which aim to trick users into revealing sensitive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personal information.</a:t>
            </a:r>
          </a:p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743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A43F52-D177-4209-AE4E-C8AFDA90E8C8}" type="slidenum">
              <a:rPr lang="en-AU" smtClean="0">
                <a:ea typeface="ＭＳ Ｐゴシック" pitchFamily="34" charset="-128"/>
              </a:rPr>
              <a:pPr>
                <a:defRPr/>
              </a:pPr>
              <a:t>6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 number of authors attempt to classify malware, as shown in the survey and proposal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of [HANS04]. Although a range of aspects can be used, one useful approach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classifies malware into two broad categories, based first on how it spreads or propagates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to reach the desired targets; and then on the actions or payloads it performs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once a target is reached.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Earlier approaches to malware classification distinguished between those that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need a host program, being parasitic code such as viruses, and those that are independent,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self-contained programs run on the system such as worms, trojans, and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bots. Another distinction used was between malware that does not replicate, such as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trojans and spam e-mail, and malware that does, including viruses and worms.</a:t>
            </a:r>
          </a:p>
          <a:p>
            <a:pPr eaLnBrk="1" hangingPunct="1"/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865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D6F748-D617-44DF-9F71-D33FCDC4E2BF}" type="slidenum">
              <a:rPr lang="en-AU" smtClean="0">
                <a:ea typeface="ＭＳ Ｐゴシック" pitchFamily="34" charset="-128"/>
              </a:rPr>
              <a:pPr>
                <a:defRPr/>
              </a:pPr>
              <a:t>7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Propagation mechanisms include infection of existing executable or interpreted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content by viruses that is subsequently spread to other systems; exploit of software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vulnerabilities either locally or over a network by worms or drive-by-downloads to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allow the malware to replicate; and social engineering attacks that convince users to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bypass security mechanisms to install trojans, or to respond to phishing attacks.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Earlier approaches to malware classification distinguished between those that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need a host program, being parasitic code such as viruses, and those that are independent,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self-contained programs run on the system such as worms, trojans, and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bots. Another distinction used was between malware that does not replicate, such as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trojans and spam e-mail, and malware that does, including viruses and worms.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Payload actions performed by malware once it reaches a target system can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include corruption of system or data files; theft of service in order to make the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system a zombie agent of attack as part of a botnet; theft of information from the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system, especially of logins, passwords, or other personal details by keylogging or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spyware programs; and stealthing where the malware hides its presence on the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system from attempts to detect and block it.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While early malware tended to use a single means of propagation to deliver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 single payload, as it evolved, we see a growth of blended malware that incorporates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 range of both propagation mechanisms and payloads that increase its ability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to spread, hide, and perform a range of actions on targets. A </a:t>
            </a:r>
            <a:r>
              <a:rPr lang="en-US" b="1">
                <a:latin typeface="Arial" charset="0"/>
                <a:ea typeface="ＭＳ Ｐゴシック" pitchFamily="34" charset="-128"/>
              </a:rPr>
              <a:t>blended attack uses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multiple methods of infection or propagation, to maximize the speed of contagion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and the severity of the attack. Some malware even support an update mechanism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that allows it to change the range of propagation and payload mechanisms utilized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once it is deployed.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 the following sections, we survey these various categories of malware, and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then follow with a discussion of appropriate countermeasures.</a:t>
            </a: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6578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756BBA-D7D1-41A4-A005-2690F66D333C}" type="slidenum">
              <a:rPr lang="en-AU" smtClean="0">
                <a:ea typeface="ＭＳ Ｐゴシック" pitchFamily="34" charset="-128"/>
              </a:rPr>
              <a:pPr>
                <a:defRPr/>
              </a:pPr>
              <a:t>8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first category of malware propagation concerns parasitic software fragments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that attach themselves to some existing executable content. The fragment may be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machine code that infects some existing application, utility, or system program, or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even the code used to boot a computer system. More recently, the fragment has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been some form of scripting code, typically used to support active content within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data files such as Microsoft Word documents, Excel spreadsheets, or Adobe PDF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documents.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 computer virus is a piece of software that can “infect” other programs, or indeed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any type of executable content, by modifying them. The modification includes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injecting the original code with a routine to make copies of the virus code, which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can then go on to infect other content. Computer viruses first appeared in the early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1980s, and the term itself is attributed to Fred Cohen. Cohen is the author of a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groundbreaking book on the subject [COHE94]. The Brain virus, first seen in 1986,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was one of the first to target MSDOS systems, and resulted in a significant number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of infections for this time.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Biological viruses are tiny scraps of genetic code—DNA or RNA—that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can take over the machinery of a living cell and trick it into making thousands of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flawless replicas of the original virus. Like its biological counterpart, a computer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virus carries in its instructional code the recipe for making perfect copies of itself.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typical virus becomes embedded in a program, or carrier of executable content,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on a computer. Then, whenever the infected computer comes into contact with an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uninfected piece of code, a fresh copy of the virus passes into the new location.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Thus, the infection can spread from computer to computer, aided by unsuspecting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users, who exchange these programs or carrier files on disk or USB stick; or who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send them to one another over a network. In a network environment, the ability to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access documents, applications, and system services on other computers provides a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perfect culture for the spread of such viral code.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 virus that attaches to an executable program can do anything that the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program is permitted to do. It executes secretly when the host program is run. Once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the virus code is executing, it can perform any function, such as erasing files and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programs, that is allowed by the privileges of the current user. One reason viruses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dominated the malware scene in earlier years was the lack of user authentication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and access controls on personal computer systems at that time. This enabled a virus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to infect any executable content on the system. The significant quantity of programs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shared on floppy disk also enabled its easy, if somewhat slow, spread. The inclusion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of tighter access controls on modern operating systems significantly hinders the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ease of infection of such traditional, machine executable code, viruses. This resulted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in the development of macro viruses that exploit the active content supported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by some documents types, such as Microsoft Word or Excel files, or Adobe PDF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documents. Such documents are easily modified and shared by users as part of their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normal system use, and are not protected by the same access controls as programs.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Currently, a viral mode of infection is typically one of several propagation mechanisms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used by contemporary malware, which may also include worm and Trojan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capabilities.</a:t>
            </a: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9783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9A21A9-83D5-4499-B3F7-7E70CA433F8E}" type="slidenum">
              <a:rPr lang="en-AU" smtClean="0">
                <a:ea typeface="ＭＳ Ｐゴシック" pitchFamily="34" charset="-128"/>
              </a:rPr>
              <a:pPr>
                <a:defRPr/>
              </a:pPr>
              <a:t>9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[AYCO06] states that a computer virus has three parts. More generally, many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contemporary types of malware also include one or more variants of each of these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components: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Infection mechanism : The means by which a virus spreads or propagates,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enabling it to replicate. The mechanism is also referred to as the </a:t>
            </a:r>
            <a:r>
              <a:rPr lang="en-US" b="1">
                <a:latin typeface="Arial" charset="0"/>
                <a:ea typeface="ＭＳ Ｐゴシック" pitchFamily="34" charset="-128"/>
              </a:rPr>
              <a:t>infection</a:t>
            </a:r>
          </a:p>
          <a:p>
            <a:pPr eaLnBrk="1" hangingPunct="1"/>
            <a:r>
              <a:rPr lang="en-US" b="1">
                <a:latin typeface="Arial" charset="0"/>
                <a:ea typeface="ＭＳ Ｐゴシック" pitchFamily="34" charset="-128"/>
              </a:rPr>
              <a:t>vector 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Trigger: The event or condition that determines when the payload is activated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or delivered, sometimes known as a </a:t>
            </a:r>
            <a:r>
              <a:rPr lang="en-US" b="1">
                <a:latin typeface="Arial" charset="0"/>
                <a:ea typeface="ＭＳ Ｐゴシック" pitchFamily="34" charset="-128"/>
              </a:rPr>
              <a:t>logic bomb .</a:t>
            </a:r>
          </a:p>
          <a:p>
            <a:pPr eaLnBrk="1" hangingPunct="1"/>
            <a:endParaRPr lang="en-US">
              <a:latin typeface="Arial" charset="0"/>
              <a:ea typeface="ＭＳ Ｐゴシック" pitchFamily="34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• </a:t>
            </a:r>
            <a:r>
              <a:rPr lang="en-US" b="1">
                <a:latin typeface="Arial" charset="0"/>
                <a:ea typeface="ＭＳ Ｐゴシック" pitchFamily="34" charset="-128"/>
              </a:rPr>
              <a:t>Payload: What the virus does, besides spreading. The payload may involve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34" charset="-128"/>
              </a:rPr>
              <a:t>damage or may involve benign but noticeable activity.</a:t>
            </a:r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3589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During its lifetime, a typical virus goes through the following four phases: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Dormant phase: The virus is idle. The virus will eventually be activated by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some event, such as a date, the presence of another program or file, or the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capacity of the disk exceeding some limit. Not all viruses have this stage.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Propagation phase: The virus places a copy of itself into other programs or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into certain system areas on the disk. The copy may not be identical to the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propagating version; viruses often morph to evade detection. Each infected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program will now contain a clone of the virus, which will itself enter a propagation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phase.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Triggering phase: The virus is activated to perform the function for which it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was intended. As with the dormant phase, the triggering phase can be caused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by a variety of system events, including a count of the number of times that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this copy of the virus has made copies of itself.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• </a:t>
            </a:r>
            <a:r>
              <a:rPr lang="en-US" sz="1100" b="1" dirty="0">
                <a:latin typeface="Arial" charset="0"/>
                <a:ea typeface="ＭＳ Ｐゴシック" pitchFamily="34" charset="-128"/>
              </a:rPr>
              <a:t>Execution phase: The function is performed. The function may be harmless,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such as a message on the screen, or damaging, such as the destruction of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programs and data files.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Most viruses that infect executable program files carry out their work in a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manner that is specific to a particular operating system and, in some cases, specific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to a particular hardware platform. Thus, they are designed to take advantage of the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details and weaknesses of particular systems. Macro viruses though, target specific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34" charset="-128"/>
              </a:rPr>
              <a:t>document types, which are often supported on a variety of systems.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E4D55D-F95F-4663-985B-6F4674117DDF}" type="slidenum">
              <a:rPr lang="en-AU" smtClean="0">
                <a:ea typeface="ＭＳ Ｐゴシック" pitchFamily="34" charset="-128"/>
              </a:rPr>
              <a:pPr>
                <a:defRPr/>
              </a:pPr>
              <a:t>10</a:t>
            </a:fld>
            <a:endParaRPr lang="en-AU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352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24400" y="2133600"/>
            <a:ext cx="4419600" cy="4724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133600"/>
            <a:ext cx="4724400" cy="4724400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2133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2743200"/>
            <a:ext cx="4343400" cy="3810000"/>
          </a:xfrm>
          <a:prstGeom prst="rect">
            <a:avLst/>
          </a:prstGeom>
          <a:solidFill>
            <a:srgbClr val="002E6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85801"/>
            <a:ext cx="8610600" cy="1470025"/>
          </a:xfrm>
        </p:spPr>
        <p:txBody>
          <a:bodyPr/>
          <a:lstStyle>
            <a:lvl1pPr>
              <a:defRPr>
                <a:solidFill>
                  <a:srgbClr val="002E6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3276601"/>
            <a:ext cx="4724400" cy="2590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88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E33EA9-6F67-40BE-B89D-14546CD61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3115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1" y="76200"/>
            <a:ext cx="7239000" cy="1143000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307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774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19812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981201"/>
            <a:ext cx="9144000" cy="1295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276600"/>
            <a:ext cx="9144000" cy="35814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38388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002E6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8382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19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34964"/>
            <a:ext cx="9144000" cy="609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52601" y="76200"/>
            <a:ext cx="7239000" cy="1143000"/>
          </a:xfrm>
          <a:prstGeom prst="rect">
            <a:avLst/>
          </a:prstGeom>
        </p:spPr>
        <p:txBody>
          <a:bodyPr lIns="91435" tIns="45718" rIns="91435" bIns="45718" anchor="ctr">
            <a:normAutofit/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eaLnBrk="1" fontAlgn="auto" hangingPunct="1"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kumimoji="0"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  <p:pic>
        <p:nvPicPr>
          <p:cNvPr id="4" name="Picture 8" descr="Nevada_N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63"/>
            <a:ext cx="914400" cy="9144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400800"/>
            <a:ext cx="9144000" cy="304800"/>
          </a:xfrm>
          <a:prstGeom prst="rect">
            <a:avLst/>
          </a:prstGeom>
          <a:solidFill>
            <a:srgbClr val="002E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>
              <a:buFontTx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457200" y="6340476"/>
            <a:ext cx="56388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 eaLnBrk="0" hangingPunct="0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48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03559-8231-B44F-AE9F-09E47266B9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66071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179513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0"/>
              <a:ext cx="9144000" cy="161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5715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/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noProof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1632B-01A0-AB4B-80E6-6A24D9F8F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80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6" name="Straight Connector 7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8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9" name="Straight Connector 10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11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5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6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4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 dirty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0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514600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A6FC8-8500-4183-8A0E-42F9B68CF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8501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25BF9-806F-446D-8C48-9102487EA1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473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1"/>
            <a:ext cx="5562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buNone/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40476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 eaLnBrk="1" hangingPunct="1">
              <a:buNone/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B541AE8-BBA1-104F-B4DA-DC3A37E341C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5" r:id="rId5"/>
    <p:sldLayoutId id="2147483841" r:id="rId6"/>
    <p:sldLayoutId id="2147483844" r:id="rId7"/>
    <p:sldLayoutId id="2147483847" r:id="rId8"/>
    <p:sldLayoutId id="2147483848" r:id="rId9"/>
    <p:sldLayoutId id="2147483849" r:id="rId10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7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5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0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91435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9143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0" y="685801"/>
            <a:ext cx="9144000" cy="1470025"/>
          </a:xfrm>
        </p:spPr>
        <p:txBody>
          <a:bodyPr/>
          <a:lstStyle/>
          <a:p>
            <a:r>
              <a:rPr lang="en-US" dirty="0"/>
              <a:t>Lecture 5</a:t>
            </a:r>
            <a:br>
              <a:rPr lang="en-US" dirty="0"/>
            </a:br>
            <a:r>
              <a:rPr lang="en-US" dirty="0"/>
              <a:t>Network Security-Attacks</a:t>
            </a: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0" y="6453336"/>
            <a:ext cx="9144000" cy="39212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modified from slides of </a:t>
            </a:r>
            <a:r>
              <a:rPr lang="en-US" sz="2000" dirty="0" err="1"/>
              <a:t>Lawrie</a:t>
            </a:r>
            <a:r>
              <a:rPr lang="en-US" sz="2000" dirty="0"/>
              <a:t> Brown</a:t>
            </a:r>
            <a:endParaRPr lang="en-AU" sz="2000" dirty="0"/>
          </a:p>
        </p:txBody>
      </p:sp>
      <p:pic>
        <p:nvPicPr>
          <p:cNvPr id="5" name="Picture 4" descr="Computer Security 2 Book Fron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2420888"/>
            <a:ext cx="2880320" cy="38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.Viruses-Virus Phases</a:t>
            </a:r>
          </a:p>
        </p:txBody>
      </p:sp>
      <p:sp>
        <p:nvSpPr>
          <p:cNvPr id="7" name="Quad Arrow 6"/>
          <p:cNvSpPr/>
          <p:nvPr/>
        </p:nvSpPr>
        <p:spPr>
          <a:xfrm>
            <a:off x="3134816" y="1268760"/>
            <a:ext cx="5181600" cy="5181600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accent1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3329967" y="1556792"/>
            <a:ext cx="2178137" cy="2098568"/>
          </a:xfrm>
          <a:custGeom>
            <a:avLst/>
            <a:gdLst>
              <a:gd name="connsiteX0" fmla="*/ 0 w 2178137"/>
              <a:gd name="connsiteY0" fmla="*/ 349768 h 2098568"/>
              <a:gd name="connsiteX1" fmla="*/ 349768 w 2178137"/>
              <a:gd name="connsiteY1" fmla="*/ 0 h 2098568"/>
              <a:gd name="connsiteX2" fmla="*/ 1828369 w 2178137"/>
              <a:gd name="connsiteY2" fmla="*/ 0 h 2098568"/>
              <a:gd name="connsiteX3" fmla="*/ 2178137 w 2178137"/>
              <a:gd name="connsiteY3" fmla="*/ 349768 h 2098568"/>
              <a:gd name="connsiteX4" fmla="*/ 2178137 w 2178137"/>
              <a:gd name="connsiteY4" fmla="*/ 1748800 h 2098568"/>
              <a:gd name="connsiteX5" fmla="*/ 1828369 w 2178137"/>
              <a:gd name="connsiteY5" fmla="*/ 2098568 h 2098568"/>
              <a:gd name="connsiteX6" fmla="*/ 349768 w 2178137"/>
              <a:gd name="connsiteY6" fmla="*/ 2098568 h 2098568"/>
              <a:gd name="connsiteX7" fmla="*/ 0 w 2178137"/>
              <a:gd name="connsiteY7" fmla="*/ 1748800 h 2098568"/>
              <a:gd name="connsiteX8" fmla="*/ 0 w 2178137"/>
              <a:gd name="connsiteY8" fmla="*/ 349768 h 2098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8137" h="2098568">
                <a:moveTo>
                  <a:pt x="0" y="349768"/>
                </a:moveTo>
                <a:cubicBezTo>
                  <a:pt x="0" y="156596"/>
                  <a:pt x="156596" y="0"/>
                  <a:pt x="349768" y="0"/>
                </a:cubicBezTo>
                <a:lnTo>
                  <a:pt x="1828369" y="0"/>
                </a:lnTo>
                <a:cubicBezTo>
                  <a:pt x="2021541" y="0"/>
                  <a:pt x="2178137" y="156596"/>
                  <a:pt x="2178137" y="349768"/>
                </a:cubicBezTo>
                <a:lnTo>
                  <a:pt x="2178137" y="1748800"/>
                </a:lnTo>
                <a:cubicBezTo>
                  <a:pt x="2178137" y="1941972"/>
                  <a:pt x="2021541" y="2098568"/>
                  <a:pt x="1828369" y="2098568"/>
                </a:cubicBezTo>
                <a:lnTo>
                  <a:pt x="349768" y="2098568"/>
                </a:lnTo>
                <a:cubicBezTo>
                  <a:pt x="156596" y="2098568"/>
                  <a:pt x="0" y="1941972"/>
                  <a:pt x="0" y="1748800"/>
                </a:cubicBezTo>
                <a:lnTo>
                  <a:pt x="0" y="349768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404" tIns="163404" rIns="163404" bIns="163404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/>
              <a:t>dormant phase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virus is idle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will eventually be activated by some event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not all viruses have this stage</a:t>
            </a:r>
          </a:p>
        </p:txBody>
      </p:sp>
      <p:sp>
        <p:nvSpPr>
          <p:cNvPr id="9" name="Freeform 8"/>
          <p:cNvSpPr/>
          <p:nvPr/>
        </p:nvSpPr>
        <p:spPr>
          <a:xfrm>
            <a:off x="5936317" y="1592631"/>
            <a:ext cx="2884155" cy="2061580"/>
          </a:xfrm>
          <a:custGeom>
            <a:avLst/>
            <a:gdLst>
              <a:gd name="connsiteX0" fmla="*/ 0 w 2308091"/>
              <a:gd name="connsiteY0" fmla="*/ 373580 h 2241435"/>
              <a:gd name="connsiteX1" fmla="*/ 373580 w 2308091"/>
              <a:gd name="connsiteY1" fmla="*/ 0 h 2241435"/>
              <a:gd name="connsiteX2" fmla="*/ 1934511 w 2308091"/>
              <a:gd name="connsiteY2" fmla="*/ 0 h 2241435"/>
              <a:gd name="connsiteX3" fmla="*/ 2308091 w 2308091"/>
              <a:gd name="connsiteY3" fmla="*/ 373580 h 2241435"/>
              <a:gd name="connsiteX4" fmla="*/ 2308091 w 2308091"/>
              <a:gd name="connsiteY4" fmla="*/ 1867855 h 2241435"/>
              <a:gd name="connsiteX5" fmla="*/ 1934511 w 2308091"/>
              <a:gd name="connsiteY5" fmla="*/ 2241435 h 2241435"/>
              <a:gd name="connsiteX6" fmla="*/ 373580 w 2308091"/>
              <a:gd name="connsiteY6" fmla="*/ 2241435 h 2241435"/>
              <a:gd name="connsiteX7" fmla="*/ 0 w 2308091"/>
              <a:gd name="connsiteY7" fmla="*/ 1867855 h 2241435"/>
              <a:gd name="connsiteX8" fmla="*/ 0 w 2308091"/>
              <a:gd name="connsiteY8" fmla="*/ 373580 h 224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8091" h="2241435">
                <a:moveTo>
                  <a:pt x="0" y="373580"/>
                </a:moveTo>
                <a:cubicBezTo>
                  <a:pt x="0" y="167257"/>
                  <a:pt x="167257" y="0"/>
                  <a:pt x="373580" y="0"/>
                </a:cubicBezTo>
                <a:lnTo>
                  <a:pt x="1934511" y="0"/>
                </a:lnTo>
                <a:cubicBezTo>
                  <a:pt x="2140834" y="0"/>
                  <a:pt x="2308091" y="167257"/>
                  <a:pt x="2308091" y="373580"/>
                </a:cubicBezTo>
                <a:lnTo>
                  <a:pt x="2308091" y="1867855"/>
                </a:lnTo>
                <a:cubicBezTo>
                  <a:pt x="2308091" y="2074178"/>
                  <a:pt x="2140834" y="2241435"/>
                  <a:pt x="1934511" y="2241435"/>
                </a:cubicBezTo>
                <a:lnTo>
                  <a:pt x="373580" y="2241435"/>
                </a:lnTo>
                <a:cubicBezTo>
                  <a:pt x="167257" y="2241435"/>
                  <a:pt x="0" y="2074178"/>
                  <a:pt x="0" y="1867855"/>
                </a:cubicBezTo>
                <a:lnTo>
                  <a:pt x="0" y="37358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378" tIns="170378" rIns="170378" bIns="170378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/>
              <a:t>triggering phase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virus is activated to perform the function for which it was intended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can be caused by a variety of system events</a:t>
            </a:r>
          </a:p>
        </p:txBody>
      </p:sp>
      <p:sp>
        <p:nvSpPr>
          <p:cNvPr id="10" name="Freeform 9"/>
          <p:cNvSpPr/>
          <p:nvPr/>
        </p:nvSpPr>
        <p:spPr>
          <a:xfrm>
            <a:off x="107504" y="4021495"/>
            <a:ext cx="5464042" cy="1999793"/>
          </a:xfrm>
          <a:custGeom>
            <a:avLst/>
            <a:gdLst>
              <a:gd name="connsiteX0" fmla="*/ 0 w 3546432"/>
              <a:gd name="connsiteY0" fmla="*/ 365773 h 2194594"/>
              <a:gd name="connsiteX1" fmla="*/ 365773 w 3546432"/>
              <a:gd name="connsiteY1" fmla="*/ 0 h 2194594"/>
              <a:gd name="connsiteX2" fmla="*/ 3180659 w 3546432"/>
              <a:gd name="connsiteY2" fmla="*/ 0 h 2194594"/>
              <a:gd name="connsiteX3" fmla="*/ 3546432 w 3546432"/>
              <a:gd name="connsiteY3" fmla="*/ 365773 h 2194594"/>
              <a:gd name="connsiteX4" fmla="*/ 3546432 w 3546432"/>
              <a:gd name="connsiteY4" fmla="*/ 1828821 h 2194594"/>
              <a:gd name="connsiteX5" fmla="*/ 3180659 w 3546432"/>
              <a:gd name="connsiteY5" fmla="*/ 2194594 h 2194594"/>
              <a:gd name="connsiteX6" fmla="*/ 365773 w 3546432"/>
              <a:gd name="connsiteY6" fmla="*/ 2194594 h 2194594"/>
              <a:gd name="connsiteX7" fmla="*/ 0 w 3546432"/>
              <a:gd name="connsiteY7" fmla="*/ 1828821 h 2194594"/>
              <a:gd name="connsiteX8" fmla="*/ 0 w 3546432"/>
              <a:gd name="connsiteY8" fmla="*/ 365773 h 219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46432" h="2194594">
                <a:moveTo>
                  <a:pt x="0" y="365773"/>
                </a:moveTo>
                <a:cubicBezTo>
                  <a:pt x="0" y="163762"/>
                  <a:pt x="163762" y="0"/>
                  <a:pt x="365773" y="0"/>
                </a:cubicBezTo>
                <a:lnTo>
                  <a:pt x="3180659" y="0"/>
                </a:lnTo>
                <a:cubicBezTo>
                  <a:pt x="3382670" y="0"/>
                  <a:pt x="3546432" y="163762"/>
                  <a:pt x="3546432" y="365773"/>
                </a:cubicBezTo>
                <a:lnTo>
                  <a:pt x="3546432" y="1828821"/>
                </a:lnTo>
                <a:cubicBezTo>
                  <a:pt x="3546432" y="2030832"/>
                  <a:pt x="3382670" y="2194594"/>
                  <a:pt x="3180659" y="2194594"/>
                </a:cubicBezTo>
                <a:lnTo>
                  <a:pt x="365773" y="2194594"/>
                </a:lnTo>
                <a:cubicBezTo>
                  <a:pt x="163762" y="2194594"/>
                  <a:pt x="0" y="2030832"/>
                  <a:pt x="0" y="1828821"/>
                </a:cubicBezTo>
                <a:lnTo>
                  <a:pt x="0" y="365773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0471" tIns="160471" rIns="160471" bIns="160471" numCol="1" spcCol="1270" anchor="t" anchorCtr="0">
            <a:noAutofit/>
          </a:bodyPr>
          <a:lstStyle/>
          <a:p>
            <a:pPr lvl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/>
              <a:t>propagation phase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virus places a copy of itself into other programs or into certain system areas on the disk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may not be identical to the propagating version</a:t>
            </a:r>
          </a:p>
          <a:p>
            <a:pPr marL="114300" lvl="1" indent="-114300" algn="l" defTabSz="6223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each infected program will now contain a clone of the virus which will itself enter a propagation phase</a:t>
            </a:r>
          </a:p>
        </p:txBody>
      </p:sp>
      <p:sp>
        <p:nvSpPr>
          <p:cNvPr id="11" name="Freeform 10"/>
          <p:cNvSpPr/>
          <p:nvPr/>
        </p:nvSpPr>
        <p:spPr>
          <a:xfrm>
            <a:off x="5935168" y="4132243"/>
            <a:ext cx="2165224" cy="1889045"/>
          </a:xfrm>
          <a:custGeom>
            <a:avLst/>
            <a:gdLst>
              <a:gd name="connsiteX0" fmla="*/ 0 w 2165224"/>
              <a:gd name="connsiteY0" fmla="*/ 314847 h 1889045"/>
              <a:gd name="connsiteX1" fmla="*/ 314847 w 2165224"/>
              <a:gd name="connsiteY1" fmla="*/ 0 h 1889045"/>
              <a:gd name="connsiteX2" fmla="*/ 1850377 w 2165224"/>
              <a:gd name="connsiteY2" fmla="*/ 0 h 1889045"/>
              <a:gd name="connsiteX3" fmla="*/ 2165224 w 2165224"/>
              <a:gd name="connsiteY3" fmla="*/ 314847 h 1889045"/>
              <a:gd name="connsiteX4" fmla="*/ 2165224 w 2165224"/>
              <a:gd name="connsiteY4" fmla="*/ 1574198 h 1889045"/>
              <a:gd name="connsiteX5" fmla="*/ 1850377 w 2165224"/>
              <a:gd name="connsiteY5" fmla="*/ 1889045 h 1889045"/>
              <a:gd name="connsiteX6" fmla="*/ 314847 w 2165224"/>
              <a:gd name="connsiteY6" fmla="*/ 1889045 h 1889045"/>
              <a:gd name="connsiteX7" fmla="*/ 0 w 2165224"/>
              <a:gd name="connsiteY7" fmla="*/ 1574198 h 1889045"/>
              <a:gd name="connsiteX8" fmla="*/ 0 w 2165224"/>
              <a:gd name="connsiteY8" fmla="*/ 314847 h 188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5224" h="1889045">
                <a:moveTo>
                  <a:pt x="0" y="314847"/>
                </a:moveTo>
                <a:cubicBezTo>
                  <a:pt x="0" y="140962"/>
                  <a:pt x="140962" y="0"/>
                  <a:pt x="314847" y="0"/>
                </a:cubicBezTo>
                <a:lnTo>
                  <a:pt x="1850377" y="0"/>
                </a:lnTo>
                <a:cubicBezTo>
                  <a:pt x="2024262" y="0"/>
                  <a:pt x="2165224" y="140962"/>
                  <a:pt x="2165224" y="314847"/>
                </a:cubicBezTo>
                <a:lnTo>
                  <a:pt x="2165224" y="1574198"/>
                </a:lnTo>
                <a:cubicBezTo>
                  <a:pt x="2165224" y="1748083"/>
                  <a:pt x="2024262" y="1889045"/>
                  <a:pt x="1850377" y="1889045"/>
                </a:cubicBezTo>
                <a:lnTo>
                  <a:pt x="314847" y="1889045"/>
                </a:lnTo>
                <a:cubicBezTo>
                  <a:pt x="140962" y="1889045"/>
                  <a:pt x="0" y="1748083"/>
                  <a:pt x="0" y="1574198"/>
                </a:cubicBezTo>
                <a:lnTo>
                  <a:pt x="0" y="314847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176" tIns="153176" rIns="153176" bIns="153176" numCol="1" spcCol="1270" anchor="t" anchorCtr="0">
            <a:noAutofit/>
          </a:bodyPr>
          <a:lstStyle/>
          <a:p>
            <a:pPr lvl="0" algn="l" defTabSz="7112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kern="1200" dirty="0"/>
              <a:t>execution phase</a:t>
            </a:r>
          </a:p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function is performed</a:t>
            </a:r>
          </a:p>
          <a:p>
            <a:pPr marL="171450" lvl="1" indent="-171450" algn="l" defTabSz="71120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may be harmless or damaging</a:t>
            </a:r>
          </a:p>
        </p:txBody>
      </p:sp>
      <p:pic>
        <p:nvPicPr>
          <p:cNvPr id="31747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629077">
            <a:off x="4817545" y="3368239"/>
            <a:ext cx="14160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43364">
            <a:off x="7170208" y="19844"/>
            <a:ext cx="1981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0" y="1124744"/>
            <a:ext cx="27432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493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.Viruses-Virus Structure</a:t>
            </a:r>
          </a:p>
        </p:txBody>
      </p:sp>
      <p:pic>
        <p:nvPicPr>
          <p:cNvPr id="33794" name="Picture 5" descr="f1.pdf"/>
          <p:cNvPicPr>
            <a:picLocks noChangeAspect="1"/>
          </p:cNvPicPr>
          <p:nvPr/>
        </p:nvPicPr>
        <p:blipFill rotWithShape="1">
          <a:blip r:embed="rId3"/>
          <a:srcRect l="9414" t="5451" r="9477" b="47103"/>
          <a:stretch/>
        </p:blipFill>
        <p:spPr bwMode="auto">
          <a:xfrm>
            <a:off x="1331640" y="836711"/>
            <a:ext cx="7416824" cy="561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713357">
            <a:off x="7061458" y="1213952"/>
            <a:ext cx="2060575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1508138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599" y="76200"/>
            <a:ext cx="8305801" cy="1143000"/>
          </a:xfrm>
        </p:spPr>
        <p:txBody>
          <a:bodyPr/>
          <a:lstStyle/>
          <a:p>
            <a:r>
              <a:rPr lang="en-US" sz="4000" dirty="0"/>
              <a:t>1 .Viruses-Compression Virus Logic</a:t>
            </a:r>
          </a:p>
        </p:txBody>
      </p:sp>
      <p:pic>
        <p:nvPicPr>
          <p:cNvPr id="6" name="Picture 3" descr="f3.pdf"/>
          <p:cNvPicPr>
            <a:picLocks noChangeAspect="1"/>
          </p:cNvPicPr>
          <p:nvPr/>
        </p:nvPicPr>
        <p:blipFill rotWithShape="1">
          <a:blip r:embed="rId3"/>
          <a:srcRect l="6745" t="14695" r="8596" b="31123"/>
          <a:stretch/>
        </p:blipFill>
        <p:spPr bwMode="auto">
          <a:xfrm>
            <a:off x="4139952" y="4392922"/>
            <a:ext cx="5040560" cy="24924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pic>
        <p:nvPicPr>
          <p:cNvPr id="35842" name="Picture 6" descr="f2.pdf"/>
          <p:cNvPicPr>
            <a:picLocks noChangeAspect="1"/>
          </p:cNvPicPr>
          <p:nvPr/>
        </p:nvPicPr>
        <p:blipFill rotWithShape="1">
          <a:blip r:embed="rId4"/>
          <a:srcRect l="9494" t="7961" r="9744" b="59631"/>
          <a:stretch/>
        </p:blipFill>
        <p:spPr bwMode="auto">
          <a:xfrm>
            <a:off x="40590" y="1124744"/>
            <a:ext cx="6763658" cy="351245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430952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4624"/>
            <a:ext cx="8229600" cy="1143000"/>
          </a:xfrm>
        </p:spPr>
        <p:txBody>
          <a:bodyPr/>
          <a:lstStyle/>
          <a:p>
            <a:r>
              <a:rPr lang="en-US" dirty="0"/>
              <a:t>1 .Viruses-Virus Classifications</a:t>
            </a:r>
          </a:p>
        </p:txBody>
      </p:sp>
      <p:sp>
        <p:nvSpPr>
          <p:cNvPr id="39938" name="Text Placeholder 5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3931920" cy="744071"/>
          </a:xfrm>
        </p:spPr>
        <p:txBody>
          <a:bodyPr/>
          <a:lstStyle/>
          <a:p>
            <a:r>
              <a:rPr lang="en-US" dirty="0"/>
              <a:t>target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1706071"/>
            <a:ext cx="3931920" cy="3523129"/>
          </a:xfrm>
        </p:spPr>
        <p:txBody>
          <a:bodyPr/>
          <a:lstStyle/>
          <a:p>
            <a:r>
              <a:rPr lang="en-US" dirty="0"/>
              <a:t>boot sector infector</a:t>
            </a:r>
          </a:p>
          <a:p>
            <a:pPr lvl="1"/>
            <a:r>
              <a:rPr lang="en-US" dirty="0"/>
              <a:t>infects a master boot record or boot record and spreads when a system is booted from the disk containing the virus</a:t>
            </a:r>
          </a:p>
          <a:p>
            <a:r>
              <a:rPr lang="en-US" dirty="0"/>
              <a:t>file infector </a:t>
            </a:r>
          </a:p>
          <a:p>
            <a:pPr lvl="1"/>
            <a:r>
              <a:rPr lang="en-US" dirty="0"/>
              <a:t>infects files that the operating system or shell considers to be executable</a:t>
            </a:r>
          </a:p>
          <a:p>
            <a:r>
              <a:rPr lang="en-US" dirty="0"/>
              <a:t>macro virus</a:t>
            </a:r>
          </a:p>
          <a:p>
            <a:pPr lvl="1"/>
            <a:r>
              <a:rPr lang="en-US" dirty="0"/>
              <a:t>infects files with macro or scripting code that is interpreted by an application</a:t>
            </a:r>
          </a:p>
          <a:p>
            <a:r>
              <a:rPr lang="en-US" dirty="0"/>
              <a:t>multipartite virus</a:t>
            </a:r>
          </a:p>
          <a:p>
            <a:pPr lvl="1"/>
            <a:r>
              <a:rPr lang="en-US" dirty="0"/>
              <a:t>infects files in multiple ways</a:t>
            </a:r>
          </a:p>
        </p:txBody>
      </p:sp>
      <p:sp>
        <p:nvSpPr>
          <p:cNvPr id="39940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54880" y="908720"/>
            <a:ext cx="3931920" cy="744071"/>
          </a:xfrm>
        </p:spPr>
        <p:txBody>
          <a:bodyPr/>
          <a:lstStyle/>
          <a:p>
            <a:r>
              <a:rPr lang="en-US" dirty="0"/>
              <a:t>concealment strategy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54880" y="1700808"/>
            <a:ext cx="4209608" cy="3523129"/>
          </a:xfrm>
        </p:spPr>
        <p:txBody>
          <a:bodyPr/>
          <a:lstStyle/>
          <a:p>
            <a:r>
              <a:rPr lang="en-US" dirty="0"/>
              <a:t>encrypted virus</a:t>
            </a:r>
          </a:p>
          <a:p>
            <a:pPr lvl="1"/>
            <a:r>
              <a:rPr lang="en-US" dirty="0"/>
              <a:t>a portion of the virus creates a random encryption key and encrypts the remainder of the virus</a:t>
            </a:r>
          </a:p>
          <a:p>
            <a:r>
              <a:rPr lang="en-US" dirty="0"/>
              <a:t>stealth virus</a:t>
            </a:r>
          </a:p>
          <a:p>
            <a:pPr lvl="1"/>
            <a:r>
              <a:rPr lang="en-US" dirty="0"/>
              <a:t>a form of virus explicitly designed to hide itself from detection by anti-virus software</a:t>
            </a:r>
          </a:p>
          <a:p>
            <a:r>
              <a:rPr lang="en-US" dirty="0"/>
              <a:t>polymorphic virus</a:t>
            </a:r>
          </a:p>
          <a:p>
            <a:pPr lvl="1"/>
            <a:r>
              <a:rPr lang="en-US" dirty="0"/>
              <a:t>a virus that mutates with every infection</a:t>
            </a:r>
          </a:p>
          <a:p>
            <a:r>
              <a:rPr lang="en-US" dirty="0"/>
              <a:t>metamorphic virus</a:t>
            </a:r>
          </a:p>
          <a:p>
            <a:pPr lvl="1"/>
            <a:r>
              <a:rPr lang="en-US" dirty="0"/>
              <a:t>a virus that mutates and rewrites itself completely at each iteration and may change behavior as well as appearance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16200000" flipH="1">
            <a:off x="1981200" y="4267200"/>
            <a:ext cx="5105400" cy="76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943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43364">
            <a:off x="388938" y="257175"/>
            <a:ext cx="1184275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2933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 build="p"/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2.Worms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30763"/>
          </a:xfrm>
        </p:spPr>
        <p:txBody>
          <a:bodyPr/>
          <a:lstStyle/>
          <a:p>
            <a:r>
              <a:rPr lang="en-US" dirty="0"/>
              <a:t>program that actively seeks out                   more machines to infect </a:t>
            </a:r>
          </a:p>
          <a:p>
            <a:pPr lvl="1"/>
            <a:r>
              <a:rPr lang="en-US" dirty="0"/>
              <a:t>each infected machine serves as an automated launching pad for attacks on other machines</a:t>
            </a:r>
          </a:p>
          <a:p>
            <a:r>
              <a:rPr lang="en-US" dirty="0"/>
              <a:t>exploits software vulnerabilities in client or server programs</a:t>
            </a:r>
          </a:p>
          <a:p>
            <a:r>
              <a:rPr lang="en-US" dirty="0"/>
              <a:t>can use network connections to spread from system to system</a:t>
            </a:r>
          </a:p>
          <a:p>
            <a:r>
              <a:rPr lang="en-US" dirty="0"/>
              <a:t>spreads through shared media</a:t>
            </a:r>
          </a:p>
          <a:p>
            <a:pPr lvl="1"/>
            <a:r>
              <a:rPr lang="en-US" dirty="0"/>
              <a:t>USB drives, CD, DVD data disks</a:t>
            </a:r>
          </a:p>
        </p:txBody>
      </p:sp>
      <p:pic>
        <p:nvPicPr>
          <p:cNvPr id="4403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22312">
            <a:off x="7034142" y="4869193"/>
            <a:ext cx="1266825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080"/>
            <a:ext cx="22860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460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2.Worms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363272" cy="4830763"/>
          </a:xfrm>
        </p:spPr>
        <p:txBody>
          <a:bodyPr/>
          <a:lstStyle/>
          <a:p>
            <a:r>
              <a:rPr lang="en-US" dirty="0"/>
              <a:t>e-mail worms spread in macro or script code included in attachments and instant messenger file transfers</a:t>
            </a:r>
          </a:p>
          <a:p>
            <a:r>
              <a:rPr lang="en-US" dirty="0"/>
              <a:t>upon activation the worm may replicate and propagate again </a:t>
            </a:r>
          </a:p>
          <a:p>
            <a:r>
              <a:rPr lang="en-US" dirty="0"/>
              <a:t>usually carries some form of payload</a:t>
            </a:r>
          </a:p>
          <a:p>
            <a:r>
              <a:rPr lang="en-US" b="1" dirty="0"/>
              <a:t>Zero day exploit</a:t>
            </a:r>
            <a:r>
              <a:rPr lang="en-US" dirty="0"/>
              <a:t>: The worm is launched and active before discovery</a:t>
            </a:r>
          </a:p>
        </p:txBody>
      </p:sp>
      <p:pic>
        <p:nvPicPr>
          <p:cNvPr id="4403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22312">
            <a:off x="7827810" y="71438"/>
            <a:ext cx="1266825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1228">
            <a:off x="7213109" y="4932864"/>
            <a:ext cx="1861930" cy="751305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5498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8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8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2.Worms-Worm Replication</a:t>
            </a:r>
          </a:p>
        </p:txBody>
      </p:sp>
      <p:sp>
        <p:nvSpPr>
          <p:cNvPr id="12" name="Freeform 11"/>
          <p:cNvSpPr/>
          <p:nvPr/>
        </p:nvSpPr>
        <p:spPr>
          <a:xfrm>
            <a:off x="3419855" y="1390341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worm e-mails a copy of itself to other systems</a:t>
            </a:r>
          </a:p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sends itself as an attachment via an instant message service</a:t>
            </a:r>
          </a:p>
        </p:txBody>
      </p:sp>
      <p:sp>
        <p:nvSpPr>
          <p:cNvPr id="13" name="Freeform 12"/>
          <p:cNvSpPr/>
          <p:nvPr/>
        </p:nvSpPr>
        <p:spPr>
          <a:xfrm>
            <a:off x="457200" y="1297522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>
                <a:solidFill>
                  <a:srgbClr val="5A2802"/>
                </a:solidFill>
              </a:rPr>
              <a:t>electronic mail or instant messenger facility</a:t>
            </a:r>
            <a:endParaRPr lang="en-US" sz="2000" kern="1200" dirty="0">
              <a:solidFill>
                <a:srgbClr val="5A2802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419855" y="2364926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creates a copy of itself or infects a file as a virus on removable media</a:t>
            </a:r>
          </a:p>
        </p:txBody>
      </p:sp>
      <p:sp>
        <p:nvSpPr>
          <p:cNvPr id="15" name="Freeform 14"/>
          <p:cNvSpPr/>
          <p:nvPr/>
        </p:nvSpPr>
        <p:spPr>
          <a:xfrm>
            <a:off x="457200" y="2272108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>
                <a:solidFill>
                  <a:srgbClr val="5A2802"/>
                </a:solidFill>
              </a:rPr>
              <a:t>file sharing</a:t>
            </a:r>
          </a:p>
        </p:txBody>
      </p:sp>
      <p:sp>
        <p:nvSpPr>
          <p:cNvPr id="16" name="Freeform 15"/>
          <p:cNvSpPr/>
          <p:nvPr/>
        </p:nvSpPr>
        <p:spPr>
          <a:xfrm>
            <a:off x="3419855" y="3339511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worm executes a copy of itself on another system</a:t>
            </a:r>
          </a:p>
        </p:txBody>
      </p:sp>
      <p:sp>
        <p:nvSpPr>
          <p:cNvPr id="17" name="Freeform 16"/>
          <p:cNvSpPr/>
          <p:nvPr/>
        </p:nvSpPr>
        <p:spPr>
          <a:xfrm>
            <a:off x="457200" y="3246693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>
                <a:solidFill>
                  <a:srgbClr val="5A2802"/>
                </a:solidFill>
              </a:rPr>
              <a:t>remote execution capability</a:t>
            </a:r>
          </a:p>
        </p:txBody>
      </p:sp>
      <p:sp>
        <p:nvSpPr>
          <p:cNvPr id="18" name="Freeform 17"/>
          <p:cNvSpPr/>
          <p:nvPr/>
        </p:nvSpPr>
        <p:spPr>
          <a:xfrm>
            <a:off x="3419855" y="4314095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worm uses a remote file access or transfer service to copy itself from one system to the other</a:t>
            </a:r>
          </a:p>
        </p:txBody>
      </p:sp>
      <p:sp>
        <p:nvSpPr>
          <p:cNvPr id="19" name="Freeform 18"/>
          <p:cNvSpPr/>
          <p:nvPr/>
        </p:nvSpPr>
        <p:spPr>
          <a:xfrm>
            <a:off x="457200" y="4221278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>
                <a:solidFill>
                  <a:srgbClr val="5A2802"/>
                </a:solidFill>
              </a:rPr>
              <a:t>remote file access or transfer capability</a:t>
            </a:r>
          </a:p>
        </p:txBody>
      </p:sp>
      <p:sp>
        <p:nvSpPr>
          <p:cNvPr id="20" name="Freeform 19"/>
          <p:cNvSpPr/>
          <p:nvPr/>
        </p:nvSpPr>
        <p:spPr>
          <a:xfrm>
            <a:off x="3419855" y="5288680"/>
            <a:ext cx="5266945" cy="742542"/>
          </a:xfrm>
          <a:custGeom>
            <a:avLst/>
            <a:gdLst>
              <a:gd name="connsiteX0" fmla="*/ 123759 w 742541"/>
              <a:gd name="connsiteY0" fmla="*/ 0 h 5266944"/>
              <a:gd name="connsiteX1" fmla="*/ 618782 w 742541"/>
              <a:gd name="connsiteY1" fmla="*/ 0 h 5266944"/>
              <a:gd name="connsiteX2" fmla="*/ 742541 w 742541"/>
              <a:gd name="connsiteY2" fmla="*/ 123759 h 5266944"/>
              <a:gd name="connsiteX3" fmla="*/ 742541 w 742541"/>
              <a:gd name="connsiteY3" fmla="*/ 5266944 h 5266944"/>
              <a:gd name="connsiteX4" fmla="*/ 742541 w 742541"/>
              <a:gd name="connsiteY4" fmla="*/ 5266944 h 5266944"/>
              <a:gd name="connsiteX5" fmla="*/ 0 w 742541"/>
              <a:gd name="connsiteY5" fmla="*/ 5266944 h 5266944"/>
              <a:gd name="connsiteX6" fmla="*/ 0 w 742541"/>
              <a:gd name="connsiteY6" fmla="*/ 5266944 h 5266944"/>
              <a:gd name="connsiteX7" fmla="*/ 0 w 742541"/>
              <a:gd name="connsiteY7" fmla="*/ 123759 h 5266944"/>
              <a:gd name="connsiteX8" fmla="*/ 123759 w 742541"/>
              <a:gd name="connsiteY8" fmla="*/ 0 h 526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541" h="5266944">
                <a:moveTo>
                  <a:pt x="742541" y="877842"/>
                </a:moveTo>
                <a:lnTo>
                  <a:pt x="742541" y="4389102"/>
                </a:lnTo>
                <a:cubicBezTo>
                  <a:pt x="742541" y="4873917"/>
                  <a:pt x="734729" y="5266940"/>
                  <a:pt x="725093" y="5266940"/>
                </a:cubicBezTo>
                <a:lnTo>
                  <a:pt x="0" y="5266940"/>
                </a:lnTo>
                <a:lnTo>
                  <a:pt x="0" y="5266940"/>
                </a:lnTo>
                <a:lnTo>
                  <a:pt x="0" y="4"/>
                </a:lnTo>
                <a:lnTo>
                  <a:pt x="0" y="4"/>
                </a:lnTo>
                <a:lnTo>
                  <a:pt x="725093" y="4"/>
                </a:lnTo>
                <a:cubicBezTo>
                  <a:pt x="734729" y="4"/>
                  <a:pt x="742541" y="393027"/>
                  <a:pt x="742541" y="877842"/>
                </a:cubicBezTo>
                <a:close/>
              </a:path>
            </a:pathLst>
          </a:custGeom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1" tIns="64823" rIns="93398" bIns="64824" numCol="1" spcCol="1270" anchor="ctr" anchorCtr="0">
            <a:noAutofit/>
          </a:bodyPr>
          <a:lstStyle/>
          <a:p>
            <a:pPr marL="114300" lvl="1" indent="-114300" algn="l" defTabSz="6667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kern="1200" dirty="0"/>
              <a:t>worm logs onto a remote system as a user and then uses commands to copy itself from one system to the other</a:t>
            </a:r>
          </a:p>
        </p:txBody>
      </p:sp>
      <p:sp>
        <p:nvSpPr>
          <p:cNvPr id="21" name="Freeform 20"/>
          <p:cNvSpPr/>
          <p:nvPr/>
        </p:nvSpPr>
        <p:spPr>
          <a:xfrm>
            <a:off x="457200" y="5195863"/>
            <a:ext cx="2962656" cy="928176"/>
          </a:xfrm>
          <a:custGeom>
            <a:avLst/>
            <a:gdLst>
              <a:gd name="connsiteX0" fmla="*/ 0 w 2962656"/>
              <a:gd name="connsiteY0" fmla="*/ 154699 h 928176"/>
              <a:gd name="connsiteX1" fmla="*/ 154699 w 2962656"/>
              <a:gd name="connsiteY1" fmla="*/ 0 h 928176"/>
              <a:gd name="connsiteX2" fmla="*/ 2807957 w 2962656"/>
              <a:gd name="connsiteY2" fmla="*/ 0 h 928176"/>
              <a:gd name="connsiteX3" fmla="*/ 2962656 w 2962656"/>
              <a:gd name="connsiteY3" fmla="*/ 154699 h 928176"/>
              <a:gd name="connsiteX4" fmla="*/ 2962656 w 2962656"/>
              <a:gd name="connsiteY4" fmla="*/ 773477 h 928176"/>
              <a:gd name="connsiteX5" fmla="*/ 2807957 w 2962656"/>
              <a:gd name="connsiteY5" fmla="*/ 928176 h 928176"/>
              <a:gd name="connsiteX6" fmla="*/ 154699 w 2962656"/>
              <a:gd name="connsiteY6" fmla="*/ 928176 h 928176"/>
              <a:gd name="connsiteX7" fmla="*/ 0 w 2962656"/>
              <a:gd name="connsiteY7" fmla="*/ 773477 h 928176"/>
              <a:gd name="connsiteX8" fmla="*/ 0 w 2962656"/>
              <a:gd name="connsiteY8" fmla="*/ 154699 h 928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2656" h="928176">
                <a:moveTo>
                  <a:pt x="0" y="154699"/>
                </a:moveTo>
                <a:cubicBezTo>
                  <a:pt x="0" y="69261"/>
                  <a:pt x="69261" y="0"/>
                  <a:pt x="154699" y="0"/>
                </a:cubicBezTo>
                <a:lnTo>
                  <a:pt x="2807957" y="0"/>
                </a:lnTo>
                <a:cubicBezTo>
                  <a:pt x="2893395" y="0"/>
                  <a:pt x="2962656" y="69261"/>
                  <a:pt x="2962656" y="154699"/>
                </a:cubicBezTo>
                <a:lnTo>
                  <a:pt x="2962656" y="773477"/>
                </a:lnTo>
                <a:cubicBezTo>
                  <a:pt x="2962656" y="858915"/>
                  <a:pt x="2893395" y="928176"/>
                  <a:pt x="2807957" y="928176"/>
                </a:cubicBezTo>
                <a:lnTo>
                  <a:pt x="154699" y="928176"/>
                </a:lnTo>
                <a:cubicBezTo>
                  <a:pt x="69261" y="928176"/>
                  <a:pt x="0" y="858915"/>
                  <a:pt x="0" y="773477"/>
                </a:cubicBezTo>
                <a:lnTo>
                  <a:pt x="0" y="154699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10" tIns="83410" rIns="121510" bIns="83410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>
                <a:solidFill>
                  <a:srgbClr val="5A2802"/>
                </a:solidFill>
              </a:rPr>
              <a:t>remote login capability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29369">
            <a:off x="7254357" y="618164"/>
            <a:ext cx="1479462" cy="596976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1228">
            <a:off x="1096922" y="6215440"/>
            <a:ext cx="1430388" cy="577174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63708">
            <a:off x="427420" y="1060998"/>
            <a:ext cx="1339325" cy="540429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1228">
            <a:off x="7232616" y="2925755"/>
            <a:ext cx="1360705" cy="549056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9467">
            <a:off x="6983330" y="6021860"/>
            <a:ext cx="1277192" cy="515358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1228">
            <a:off x="2559938" y="4031422"/>
            <a:ext cx="1119312" cy="451652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1173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76200"/>
            <a:ext cx="8382001" cy="1143000"/>
          </a:xfrm>
        </p:spPr>
        <p:txBody>
          <a:bodyPr/>
          <a:lstStyle/>
          <a:p>
            <a:r>
              <a:rPr lang="en-US" sz="4000" dirty="0"/>
              <a:t>2.Worms-Worm Propagation Model</a:t>
            </a:r>
          </a:p>
        </p:txBody>
      </p:sp>
      <p:pic>
        <p:nvPicPr>
          <p:cNvPr id="48131" name="Picture 5" descr="f4.pdf"/>
          <p:cNvPicPr>
            <a:picLocks noChangeAspect="1"/>
          </p:cNvPicPr>
          <p:nvPr/>
        </p:nvPicPr>
        <p:blipFill rotWithShape="1">
          <a:blip r:embed="rId3"/>
          <a:srcRect l="7676" t="26488" r="13469" b="25061"/>
          <a:stretch/>
        </p:blipFill>
        <p:spPr bwMode="auto">
          <a:xfrm>
            <a:off x="1403648" y="980728"/>
            <a:ext cx="7155006" cy="56886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44450"/>
            <a:bevelB/>
          </a:sp3d>
        </p:spPr>
      </p:pic>
    </p:spTree>
    <p:extLst>
      <p:ext uri="{BB962C8B-B14F-4D97-AF65-F5344CB8AC3E}">
        <p14:creationId xmlns:p14="http://schemas.microsoft.com/office/powerpoint/2010/main" val="1046684987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Bots: Attack Agents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507288" cy="4830763"/>
          </a:xfrm>
        </p:spPr>
        <p:txBody>
          <a:bodyPr/>
          <a:lstStyle/>
          <a:p>
            <a:r>
              <a:rPr lang="en-US" sz="2800" b="1" dirty="0"/>
              <a:t>Bots</a:t>
            </a:r>
            <a:r>
              <a:rPr lang="en-US" sz="2800" dirty="0"/>
              <a:t>: takes over another Internet attached computer and uses that computer to launch or manage attacks</a:t>
            </a:r>
          </a:p>
          <a:p>
            <a:r>
              <a:rPr lang="en-US" sz="2800" b="1" dirty="0"/>
              <a:t>Botnet</a:t>
            </a:r>
            <a:r>
              <a:rPr lang="en-US" sz="2800" dirty="0"/>
              <a:t>: collection of bots capable of acting in a coordinated manner</a:t>
            </a:r>
          </a:p>
          <a:p>
            <a:pPr lvl="1"/>
            <a:r>
              <a:rPr lang="en-US" sz="2200" dirty="0"/>
              <a:t>distributed denial-of-service (</a:t>
            </a:r>
            <a:r>
              <a:rPr lang="en-US" sz="2200" dirty="0" err="1"/>
              <a:t>DDoS</a:t>
            </a:r>
            <a:r>
              <a:rPr lang="en-US" sz="2200" dirty="0"/>
              <a:t>) attacks</a:t>
            </a:r>
          </a:p>
          <a:p>
            <a:pPr lvl="1"/>
            <a:r>
              <a:rPr lang="en-US" sz="2200" dirty="0"/>
              <a:t>spamming</a:t>
            </a:r>
          </a:p>
          <a:p>
            <a:pPr lvl="1"/>
            <a:r>
              <a:rPr lang="en-US" sz="2200" dirty="0"/>
              <a:t>sniffing traffic</a:t>
            </a:r>
          </a:p>
          <a:p>
            <a:pPr lvl="1"/>
            <a:r>
              <a:rPr lang="en-US" sz="2200" dirty="0" err="1"/>
              <a:t>Keylogging</a:t>
            </a:r>
            <a:r>
              <a:rPr lang="en-US" sz="2200" dirty="0"/>
              <a:t> - </a:t>
            </a:r>
            <a:r>
              <a:rPr lang="en-US" sz="2000" dirty="0"/>
              <a:t>captures keystrokes to allow attacker to monitor sensitive information</a:t>
            </a:r>
            <a:endParaRPr lang="en-US" sz="2200" dirty="0"/>
          </a:p>
          <a:p>
            <a:pPr lvl="1"/>
            <a:r>
              <a:rPr lang="en-US" sz="2200" dirty="0"/>
              <a:t>spreading new malware</a:t>
            </a:r>
          </a:p>
          <a:p>
            <a:pPr lvl="1"/>
            <a:r>
              <a:rPr lang="en-US" sz="2200" dirty="0"/>
              <a:t>installing advertisement add-ons and browser helper objects attacking IRC chat networks</a:t>
            </a:r>
          </a:p>
        </p:txBody>
      </p:sp>
    </p:spTree>
    <p:extLst>
      <p:ext uri="{BB962C8B-B14F-4D97-AF65-F5344CB8AC3E}">
        <p14:creationId xmlns:p14="http://schemas.microsoft.com/office/powerpoint/2010/main" val="24580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3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3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3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4" descr="f6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756592" y="95944"/>
            <a:ext cx="10650855" cy="822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Immune System</a:t>
            </a:r>
          </a:p>
        </p:txBody>
      </p:sp>
    </p:spTree>
    <p:extLst>
      <p:ext uri="{BB962C8B-B14F-4D97-AF65-F5344CB8AC3E}">
        <p14:creationId xmlns:p14="http://schemas.microsoft.com/office/powerpoint/2010/main" val="3536690445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0" y="2971800"/>
            <a:ext cx="3276600" cy="1143000"/>
          </a:xfrm>
        </p:spPr>
        <p:txBody>
          <a:bodyPr/>
          <a:lstStyle/>
          <a:p>
            <a:r>
              <a:rPr lang="en-GB" sz="5400" dirty="0">
                <a:solidFill>
                  <a:schemeClr val="tx1"/>
                </a:solidFill>
              </a:rPr>
              <a:t>Malware</a:t>
            </a:r>
            <a:endParaRPr lang="en-AU" sz="54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5057292"/>
            <a:ext cx="2406649" cy="180070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48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Immune System</a:t>
            </a:r>
          </a:p>
        </p:txBody>
      </p:sp>
      <p:sp>
        <p:nvSpPr>
          <p:cNvPr id="4" name="مستطيل 3"/>
          <p:cNvSpPr/>
          <p:nvPr/>
        </p:nvSpPr>
        <p:spPr>
          <a:xfrm>
            <a:off x="0" y="1073289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b="1" dirty="0">
                <a:latin typeface="Arial" charset="0"/>
                <a:ea typeface="ＭＳ Ｐゴシック" pitchFamily="34" charset="-128"/>
              </a:rPr>
              <a:t>A monitoring program on each PC uses a variety of heuristics based on system</a:t>
            </a:r>
          </a:p>
          <a:p>
            <a:pPr marL="342900" indent="-342900">
              <a:buAutoNum type="arabicPeriod"/>
            </a:pPr>
            <a:endParaRPr lang="en-US" sz="2000" dirty="0">
              <a:latin typeface="Arial" charset="0"/>
              <a:ea typeface="ＭＳ Ｐゴシック" pitchFamily="34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latin typeface="Arial" charset="0"/>
                <a:ea typeface="ＭＳ Ｐゴシック" pitchFamily="34" charset="-128"/>
              </a:rPr>
              <a:t>The administrative machine encrypts the sample and sends it to a central malware analysis system.</a:t>
            </a:r>
          </a:p>
          <a:p>
            <a:endParaRPr lang="en-US" sz="2000" b="1" dirty="0">
              <a:latin typeface="Arial" charset="0"/>
              <a:ea typeface="ＭＳ Ｐゴシック" pitchFamily="34" charset="-128"/>
            </a:endParaRPr>
          </a:p>
          <a:p>
            <a:r>
              <a:rPr lang="en-US" sz="2000" b="1" dirty="0">
                <a:latin typeface="Arial" charset="0"/>
                <a:ea typeface="ＭＳ Ｐゴシック" pitchFamily="34" charset="-128"/>
              </a:rPr>
              <a:t>3. This machine creates an environment in which the suspect program can be safely run for analysis.</a:t>
            </a:r>
            <a:br>
              <a:rPr lang="en-US" sz="2000" dirty="0">
                <a:latin typeface="Arial" charset="0"/>
                <a:ea typeface="ＭＳ Ｐゴシック" pitchFamily="34" charset="-128"/>
              </a:rPr>
            </a:br>
            <a:endParaRPr lang="en-US" sz="2000" b="1" dirty="0">
              <a:latin typeface="Arial" charset="0"/>
              <a:ea typeface="ＭＳ Ｐゴシック" pitchFamily="34" charset="-128"/>
            </a:endParaRPr>
          </a:p>
          <a:p>
            <a:r>
              <a:rPr lang="en-US" sz="2000" b="1" dirty="0">
                <a:latin typeface="Arial" charset="0"/>
                <a:ea typeface="ＭＳ Ｐゴシック" pitchFamily="34" charset="-128"/>
              </a:rPr>
              <a:t>4. The resulting prescription is sent back to the administrative machine.</a:t>
            </a:r>
          </a:p>
          <a:p>
            <a:endParaRPr lang="en-US" sz="2000" b="1" dirty="0">
              <a:latin typeface="Arial" charset="0"/>
              <a:ea typeface="ＭＳ Ｐゴシック" pitchFamily="34" charset="-128"/>
            </a:endParaRPr>
          </a:p>
          <a:p>
            <a:r>
              <a:rPr lang="en-US" sz="2000" b="1" dirty="0">
                <a:latin typeface="Arial" charset="0"/>
                <a:ea typeface="ＭＳ Ｐゴシック" pitchFamily="34" charset="-128"/>
              </a:rPr>
              <a:t>5. The administrative machine forwards the prescription to the original client.</a:t>
            </a:r>
          </a:p>
          <a:p>
            <a:endParaRPr lang="en-US" sz="2000" b="1" dirty="0">
              <a:latin typeface="Arial" charset="0"/>
              <a:ea typeface="ＭＳ Ｐゴシック" pitchFamily="34" charset="-128"/>
            </a:endParaRPr>
          </a:p>
          <a:p>
            <a:r>
              <a:rPr lang="en-US" sz="2000" b="1" dirty="0">
                <a:latin typeface="Arial" charset="0"/>
                <a:ea typeface="ＭＳ Ｐゴシック" pitchFamily="34" charset="-128"/>
              </a:rPr>
              <a:t>6. The prescription is also forwarded to other clients in the organization.</a:t>
            </a:r>
          </a:p>
          <a:p>
            <a:endParaRPr lang="en-US" sz="2000" b="1" dirty="0">
              <a:latin typeface="Arial" charset="0"/>
              <a:ea typeface="ＭＳ Ｐゴシック" pitchFamily="34" charset="-128"/>
            </a:endParaRPr>
          </a:p>
          <a:p>
            <a:r>
              <a:rPr lang="en-US" sz="2000" b="1" dirty="0">
                <a:latin typeface="Arial" charset="0"/>
                <a:ea typeface="ＭＳ Ｐゴシック" pitchFamily="34" charset="-128"/>
              </a:rPr>
              <a:t>7. Subscribers around the world receive regular anti-virus updates that protect them from the new malware.</a:t>
            </a:r>
          </a:p>
        </p:txBody>
      </p:sp>
    </p:spTree>
    <p:extLst>
      <p:ext uri="{BB962C8B-B14F-4D97-AF65-F5344CB8AC3E}">
        <p14:creationId xmlns:p14="http://schemas.microsoft.com/office/powerpoint/2010/main" val="3536690445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2895600"/>
            <a:ext cx="6705600" cy="1143000"/>
          </a:xfrm>
        </p:spPr>
        <p:txBody>
          <a:bodyPr/>
          <a:lstStyle/>
          <a:p>
            <a:r>
              <a:rPr lang="en-GB" sz="4800" dirty="0">
                <a:solidFill>
                  <a:schemeClr val="tx1"/>
                </a:solidFill>
              </a:rPr>
              <a:t>Denial Of Service Attacks </a:t>
            </a:r>
            <a:endParaRPr lang="en-AU" sz="48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5057292"/>
            <a:ext cx="2406649" cy="180070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488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Denial-0f-Service (DoS) Attack</a:t>
            </a:r>
            <a:endParaRPr lang="en-AU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NIST Computer Security Incident Handling Guide defines a </a:t>
            </a:r>
            <a:r>
              <a:rPr lang="en-US" dirty="0" err="1"/>
              <a:t>DoS</a:t>
            </a:r>
            <a:r>
              <a:rPr lang="en-US" dirty="0"/>
              <a:t> attack as: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“an action that prevents or impairs the authorized use of networks, systems, or applications by exhausting resources such as central processing units (CPU), memory, bandwidth, and disk space.”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1" y="5057292"/>
            <a:ext cx="2406649" cy="180070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261426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Denial-of-Service (DoS)</a:t>
            </a:r>
            <a:endParaRPr lang="en-AU" dirty="0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form of attack on the availability of some service</a:t>
            </a:r>
          </a:p>
          <a:p>
            <a:r>
              <a:rPr lang="en-US" sz="2800" dirty="0"/>
              <a:t>categories of resources that could be attacked are:</a:t>
            </a:r>
          </a:p>
          <a:p>
            <a:pPr lvl="3"/>
            <a:endParaRPr lang="en-US" dirty="0"/>
          </a:p>
          <a:p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282384" y="2852936"/>
            <a:ext cx="2678906" cy="3124200"/>
          </a:xfrm>
          <a:custGeom>
            <a:avLst/>
            <a:gdLst>
              <a:gd name="connsiteX0" fmla="*/ 0 w 2678906"/>
              <a:gd name="connsiteY0" fmla="*/ 267891 h 3124200"/>
              <a:gd name="connsiteX1" fmla="*/ 267891 w 2678906"/>
              <a:gd name="connsiteY1" fmla="*/ 0 h 3124200"/>
              <a:gd name="connsiteX2" fmla="*/ 2411015 w 2678906"/>
              <a:gd name="connsiteY2" fmla="*/ 0 h 3124200"/>
              <a:gd name="connsiteX3" fmla="*/ 2678906 w 2678906"/>
              <a:gd name="connsiteY3" fmla="*/ 267891 h 3124200"/>
              <a:gd name="connsiteX4" fmla="*/ 2678906 w 2678906"/>
              <a:gd name="connsiteY4" fmla="*/ 2856309 h 3124200"/>
              <a:gd name="connsiteX5" fmla="*/ 2411015 w 2678906"/>
              <a:gd name="connsiteY5" fmla="*/ 3124200 h 3124200"/>
              <a:gd name="connsiteX6" fmla="*/ 267891 w 2678906"/>
              <a:gd name="connsiteY6" fmla="*/ 3124200 h 3124200"/>
              <a:gd name="connsiteX7" fmla="*/ 0 w 2678906"/>
              <a:gd name="connsiteY7" fmla="*/ 2856309 h 3124200"/>
              <a:gd name="connsiteX8" fmla="*/ 0 w 2678906"/>
              <a:gd name="connsiteY8" fmla="*/ 267891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8906" h="3124200">
                <a:moveTo>
                  <a:pt x="0" y="267891"/>
                </a:moveTo>
                <a:cubicBezTo>
                  <a:pt x="0" y="119939"/>
                  <a:pt x="119939" y="0"/>
                  <a:pt x="267891" y="0"/>
                </a:cubicBezTo>
                <a:lnTo>
                  <a:pt x="2411015" y="0"/>
                </a:lnTo>
                <a:cubicBezTo>
                  <a:pt x="2558967" y="0"/>
                  <a:pt x="2678906" y="119939"/>
                  <a:pt x="2678906" y="267891"/>
                </a:cubicBezTo>
                <a:lnTo>
                  <a:pt x="2678906" y="2856309"/>
                </a:lnTo>
                <a:cubicBezTo>
                  <a:pt x="2678906" y="3004261"/>
                  <a:pt x="2558967" y="3124200"/>
                  <a:pt x="2411015" y="3124200"/>
                </a:cubicBezTo>
                <a:lnTo>
                  <a:pt x="267891" y="3124200"/>
                </a:lnTo>
                <a:cubicBezTo>
                  <a:pt x="119939" y="3124200"/>
                  <a:pt x="0" y="3004261"/>
                  <a:pt x="0" y="2856309"/>
                </a:cubicBezTo>
                <a:lnTo>
                  <a:pt x="0" y="267891"/>
                </a:lnTo>
                <a:close/>
              </a:path>
            </a:pathLst>
          </a:custGeom>
          <a:solidFill>
            <a:srgbClr val="92D05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0" tIns="99060" rIns="99060" bIns="228600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 dirty="0">
                <a:effectLst>
                  <a:outerShdw blurRad="38100" dist="38100" dir="2700000" algn="tl">
                    <a:srgbClr val="0064E2"/>
                  </a:outerShdw>
                </a:effectLst>
              </a:rPr>
              <a:t>network bandwidth</a:t>
            </a:r>
            <a:endParaRPr lang="en-US" sz="2600" kern="1200" dirty="0"/>
          </a:p>
        </p:txBody>
      </p:sp>
      <p:sp>
        <p:nvSpPr>
          <p:cNvPr id="5" name="Freeform 4"/>
          <p:cNvSpPr/>
          <p:nvPr/>
        </p:nvSpPr>
        <p:spPr>
          <a:xfrm>
            <a:off x="550274" y="3791111"/>
            <a:ext cx="2143124" cy="941989"/>
          </a:xfrm>
          <a:custGeom>
            <a:avLst/>
            <a:gdLst>
              <a:gd name="connsiteX0" fmla="*/ 0 w 2143124"/>
              <a:gd name="connsiteY0" fmla="*/ 94199 h 941989"/>
              <a:gd name="connsiteX1" fmla="*/ 94199 w 2143124"/>
              <a:gd name="connsiteY1" fmla="*/ 0 h 941989"/>
              <a:gd name="connsiteX2" fmla="*/ 2048925 w 2143124"/>
              <a:gd name="connsiteY2" fmla="*/ 0 h 941989"/>
              <a:gd name="connsiteX3" fmla="*/ 2143124 w 2143124"/>
              <a:gd name="connsiteY3" fmla="*/ 94199 h 941989"/>
              <a:gd name="connsiteX4" fmla="*/ 2143124 w 2143124"/>
              <a:gd name="connsiteY4" fmla="*/ 847790 h 941989"/>
              <a:gd name="connsiteX5" fmla="*/ 2048925 w 2143124"/>
              <a:gd name="connsiteY5" fmla="*/ 941989 h 941989"/>
              <a:gd name="connsiteX6" fmla="*/ 94199 w 2143124"/>
              <a:gd name="connsiteY6" fmla="*/ 941989 h 941989"/>
              <a:gd name="connsiteX7" fmla="*/ 0 w 2143124"/>
              <a:gd name="connsiteY7" fmla="*/ 847790 h 941989"/>
              <a:gd name="connsiteX8" fmla="*/ 0 w 2143124"/>
              <a:gd name="connsiteY8" fmla="*/ 94199 h 94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124" h="941989">
                <a:moveTo>
                  <a:pt x="0" y="94199"/>
                </a:moveTo>
                <a:cubicBezTo>
                  <a:pt x="0" y="42174"/>
                  <a:pt x="42174" y="0"/>
                  <a:pt x="94199" y="0"/>
                </a:cubicBezTo>
                <a:lnTo>
                  <a:pt x="2048925" y="0"/>
                </a:lnTo>
                <a:cubicBezTo>
                  <a:pt x="2100950" y="0"/>
                  <a:pt x="2143124" y="42174"/>
                  <a:pt x="2143124" y="94199"/>
                </a:cubicBezTo>
                <a:lnTo>
                  <a:pt x="2143124" y="847790"/>
                </a:lnTo>
                <a:cubicBezTo>
                  <a:pt x="2143124" y="899815"/>
                  <a:pt x="2100950" y="941989"/>
                  <a:pt x="2048925" y="941989"/>
                </a:cubicBezTo>
                <a:lnTo>
                  <a:pt x="94199" y="941989"/>
                </a:lnTo>
                <a:cubicBezTo>
                  <a:pt x="42174" y="941989"/>
                  <a:pt x="0" y="899815"/>
                  <a:pt x="0" y="847790"/>
                </a:cubicBezTo>
                <a:lnTo>
                  <a:pt x="0" y="9419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50" tIns="54260" rIns="63150" bIns="5426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solidFill>
                  <a:srgbClr val="000000"/>
                </a:solidFill>
                <a:effectLst/>
              </a:rPr>
              <a:t>relates to the capacity of the network links connecting a server to the Internet</a:t>
            </a:r>
          </a:p>
        </p:txBody>
      </p:sp>
      <p:sp>
        <p:nvSpPr>
          <p:cNvPr id="6" name="Freeform 5"/>
          <p:cNvSpPr/>
          <p:nvPr/>
        </p:nvSpPr>
        <p:spPr>
          <a:xfrm>
            <a:off x="550274" y="4878021"/>
            <a:ext cx="2143124" cy="941989"/>
          </a:xfrm>
          <a:custGeom>
            <a:avLst/>
            <a:gdLst>
              <a:gd name="connsiteX0" fmla="*/ 0 w 2143124"/>
              <a:gd name="connsiteY0" fmla="*/ 94199 h 941989"/>
              <a:gd name="connsiteX1" fmla="*/ 94199 w 2143124"/>
              <a:gd name="connsiteY1" fmla="*/ 0 h 941989"/>
              <a:gd name="connsiteX2" fmla="*/ 2048925 w 2143124"/>
              <a:gd name="connsiteY2" fmla="*/ 0 h 941989"/>
              <a:gd name="connsiteX3" fmla="*/ 2143124 w 2143124"/>
              <a:gd name="connsiteY3" fmla="*/ 94199 h 941989"/>
              <a:gd name="connsiteX4" fmla="*/ 2143124 w 2143124"/>
              <a:gd name="connsiteY4" fmla="*/ 847790 h 941989"/>
              <a:gd name="connsiteX5" fmla="*/ 2048925 w 2143124"/>
              <a:gd name="connsiteY5" fmla="*/ 941989 h 941989"/>
              <a:gd name="connsiteX6" fmla="*/ 94199 w 2143124"/>
              <a:gd name="connsiteY6" fmla="*/ 941989 h 941989"/>
              <a:gd name="connsiteX7" fmla="*/ 0 w 2143124"/>
              <a:gd name="connsiteY7" fmla="*/ 847790 h 941989"/>
              <a:gd name="connsiteX8" fmla="*/ 0 w 2143124"/>
              <a:gd name="connsiteY8" fmla="*/ 94199 h 94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124" h="941989">
                <a:moveTo>
                  <a:pt x="0" y="94199"/>
                </a:moveTo>
                <a:cubicBezTo>
                  <a:pt x="0" y="42174"/>
                  <a:pt x="42174" y="0"/>
                  <a:pt x="94199" y="0"/>
                </a:cubicBezTo>
                <a:lnTo>
                  <a:pt x="2048925" y="0"/>
                </a:lnTo>
                <a:cubicBezTo>
                  <a:pt x="2100950" y="0"/>
                  <a:pt x="2143124" y="42174"/>
                  <a:pt x="2143124" y="94199"/>
                </a:cubicBezTo>
                <a:lnTo>
                  <a:pt x="2143124" y="847790"/>
                </a:lnTo>
                <a:cubicBezTo>
                  <a:pt x="2143124" y="899815"/>
                  <a:pt x="2100950" y="941989"/>
                  <a:pt x="2048925" y="941989"/>
                </a:cubicBezTo>
                <a:lnTo>
                  <a:pt x="94199" y="941989"/>
                </a:lnTo>
                <a:cubicBezTo>
                  <a:pt x="42174" y="941989"/>
                  <a:pt x="0" y="899815"/>
                  <a:pt x="0" y="847790"/>
                </a:cubicBezTo>
                <a:lnTo>
                  <a:pt x="0" y="94199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150" tIns="54260" rIns="63150" bIns="5426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solidFill>
                  <a:srgbClr val="000000"/>
                </a:solidFill>
                <a:effectLst/>
              </a:rPr>
              <a:t>for most organizations this is their connection to their Internet Service Provider (ISP)</a:t>
            </a:r>
          </a:p>
        </p:txBody>
      </p:sp>
      <p:sp>
        <p:nvSpPr>
          <p:cNvPr id="7" name="Freeform 6"/>
          <p:cNvSpPr/>
          <p:nvPr/>
        </p:nvSpPr>
        <p:spPr>
          <a:xfrm>
            <a:off x="3162208" y="2852936"/>
            <a:ext cx="2678906" cy="3124200"/>
          </a:xfrm>
          <a:custGeom>
            <a:avLst/>
            <a:gdLst>
              <a:gd name="connsiteX0" fmla="*/ 0 w 2678906"/>
              <a:gd name="connsiteY0" fmla="*/ 267891 h 3124200"/>
              <a:gd name="connsiteX1" fmla="*/ 267891 w 2678906"/>
              <a:gd name="connsiteY1" fmla="*/ 0 h 3124200"/>
              <a:gd name="connsiteX2" fmla="*/ 2411015 w 2678906"/>
              <a:gd name="connsiteY2" fmla="*/ 0 h 3124200"/>
              <a:gd name="connsiteX3" fmla="*/ 2678906 w 2678906"/>
              <a:gd name="connsiteY3" fmla="*/ 267891 h 3124200"/>
              <a:gd name="connsiteX4" fmla="*/ 2678906 w 2678906"/>
              <a:gd name="connsiteY4" fmla="*/ 2856309 h 3124200"/>
              <a:gd name="connsiteX5" fmla="*/ 2411015 w 2678906"/>
              <a:gd name="connsiteY5" fmla="*/ 3124200 h 3124200"/>
              <a:gd name="connsiteX6" fmla="*/ 267891 w 2678906"/>
              <a:gd name="connsiteY6" fmla="*/ 3124200 h 3124200"/>
              <a:gd name="connsiteX7" fmla="*/ 0 w 2678906"/>
              <a:gd name="connsiteY7" fmla="*/ 2856309 h 3124200"/>
              <a:gd name="connsiteX8" fmla="*/ 0 w 2678906"/>
              <a:gd name="connsiteY8" fmla="*/ 267891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8906" h="3124200">
                <a:moveTo>
                  <a:pt x="0" y="267891"/>
                </a:moveTo>
                <a:cubicBezTo>
                  <a:pt x="0" y="119939"/>
                  <a:pt x="119939" y="0"/>
                  <a:pt x="267891" y="0"/>
                </a:cubicBezTo>
                <a:lnTo>
                  <a:pt x="2411015" y="0"/>
                </a:lnTo>
                <a:cubicBezTo>
                  <a:pt x="2558967" y="0"/>
                  <a:pt x="2678906" y="119939"/>
                  <a:pt x="2678906" y="267891"/>
                </a:cubicBezTo>
                <a:lnTo>
                  <a:pt x="2678906" y="2856309"/>
                </a:lnTo>
                <a:cubicBezTo>
                  <a:pt x="2678906" y="3004261"/>
                  <a:pt x="2558967" y="3124200"/>
                  <a:pt x="2411015" y="3124200"/>
                </a:cubicBezTo>
                <a:lnTo>
                  <a:pt x="267891" y="3124200"/>
                </a:lnTo>
                <a:cubicBezTo>
                  <a:pt x="119939" y="3124200"/>
                  <a:pt x="0" y="3004261"/>
                  <a:pt x="0" y="2856309"/>
                </a:cubicBezTo>
                <a:lnTo>
                  <a:pt x="0" y="267891"/>
                </a:lnTo>
                <a:close/>
              </a:path>
            </a:pathLst>
          </a:custGeom>
          <a:solidFill>
            <a:srgbClr val="92D05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0" tIns="99060" rIns="99060" bIns="228600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>
                <a:effectLst>
                  <a:outerShdw blurRad="38100" dist="38100" dir="2700000" algn="tl">
                    <a:srgbClr val="0064E2"/>
                  </a:outerShdw>
                </a:effectLst>
              </a:rPr>
              <a:t>system resources</a:t>
            </a:r>
            <a:endParaRPr lang="en-US" sz="2600" kern="12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430099" y="3790196"/>
            <a:ext cx="2143124" cy="2030730"/>
          </a:xfrm>
          <a:custGeom>
            <a:avLst/>
            <a:gdLst>
              <a:gd name="connsiteX0" fmla="*/ 0 w 2143124"/>
              <a:gd name="connsiteY0" fmla="*/ 203073 h 2030730"/>
              <a:gd name="connsiteX1" fmla="*/ 203073 w 2143124"/>
              <a:gd name="connsiteY1" fmla="*/ 0 h 2030730"/>
              <a:gd name="connsiteX2" fmla="*/ 1940051 w 2143124"/>
              <a:gd name="connsiteY2" fmla="*/ 0 h 2030730"/>
              <a:gd name="connsiteX3" fmla="*/ 2143124 w 2143124"/>
              <a:gd name="connsiteY3" fmla="*/ 203073 h 2030730"/>
              <a:gd name="connsiteX4" fmla="*/ 2143124 w 2143124"/>
              <a:gd name="connsiteY4" fmla="*/ 1827657 h 2030730"/>
              <a:gd name="connsiteX5" fmla="*/ 1940051 w 2143124"/>
              <a:gd name="connsiteY5" fmla="*/ 2030730 h 2030730"/>
              <a:gd name="connsiteX6" fmla="*/ 203073 w 2143124"/>
              <a:gd name="connsiteY6" fmla="*/ 2030730 h 2030730"/>
              <a:gd name="connsiteX7" fmla="*/ 0 w 2143124"/>
              <a:gd name="connsiteY7" fmla="*/ 1827657 h 2030730"/>
              <a:gd name="connsiteX8" fmla="*/ 0 w 2143124"/>
              <a:gd name="connsiteY8" fmla="*/ 203073 h 203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124" h="2030730">
                <a:moveTo>
                  <a:pt x="0" y="203073"/>
                </a:moveTo>
                <a:cubicBezTo>
                  <a:pt x="0" y="90919"/>
                  <a:pt x="90919" y="0"/>
                  <a:pt x="203073" y="0"/>
                </a:cubicBezTo>
                <a:lnTo>
                  <a:pt x="1940051" y="0"/>
                </a:lnTo>
                <a:cubicBezTo>
                  <a:pt x="2052205" y="0"/>
                  <a:pt x="2143124" y="90919"/>
                  <a:pt x="2143124" y="203073"/>
                </a:cubicBezTo>
                <a:lnTo>
                  <a:pt x="2143124" y="1827657"/>
                </a:lnTo>
                <a:cubicBezTo>
                  <a:pt x="2143124" y="1939811"/>
                  <a:pt x="2052205" y="2030730"/>
                  <a:pt x="1940051" y="2030730"/>
                </a:cubicBezTo>
                <a:lnTo>
                  <a:pt x="203073" y="2030730"/>
                </a:lnTo>
                <a:cubicBezTo>
                  <a:pt x="90919" y="2030730"/>
                  <a:pt x="0" y="1939811"/>
                  <a:pt x="0" y="1827657"/>
                </a:cubicBezTo>
                <a:lnTo>
                  <a:pt x="0" y="203073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038" tIns="86148" rIns="95038" bIns="8614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solidFill>
                  <a:srgbClr val="000000"/>
                </a:solidFill>
                <a:effectLst/>
              </a:rPr>
              <a:t>aims to overload or crash the network handling software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032" y="2852936"/>
            <a:ext cx="2678906" cy="3124200"/>
          </a:xfrm>
          <a:custGeom>
            <a:avLst/>
            <a:gdLst>
              <a:gd name="connsiteX0" fmla="*/ 0 w 2678906"/>
              <a:gd name="connsiteY0" fmla="*/ 267891 h 3124200"/>
              <a:gd name="connsiteX1" fmla="*/ 267891 w 2678906"/>
              <a:gd name="connsiteY1" fmla="*/ 0 h 3124200"/>
              <a:gd name="connsiteX2" fmla="*/ 2411015 w 2678906"/>
              <a:gd name="connsiteY2" fmla="*/ 0 h 3124200"/>
              <a:gd name="connsiteX3" fmla="*/ 2678906 w 2678906"/>
              <a:gd name="connsiteY3" fmla="*/ 267891 h 3124200"/>
              <a:gd name="connsiteX4" fmla="*/ 2678906 w 2678906"/>
              <a:gd name="connsiteY4" fmla="*/ 2856309 h 3124200"/>
              <a:gd name="connsiteX5" fmla="*/ 2411015 w 2678906"/>
              <a:gd name="connsiteY5" fmla="*/ 3124200 h 3124200"/>
              <a:gd name="connsiteX6" fmla="*/ 267891 w 2678906"/>
              <a:gd name="connsiteY6" fmla="*/ 3124200 h 3124200"/>
              <a:gd name="connsiteX7" fmla="*/ 0 w 2678906"/>
              <a:gd name="connsiteY7" fmla="*/ 2856309 h 3124200"/>
              <a:gd name="connsiteX8" fmla="*/ 0 w 2678906"/>
              <a:gd name="connsiteY8" fmla="*/ 267891 h 312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8906" h="3124200">
                <a:moveTo>
                  <a:pt x="0" y="267891"/>
                </a:moveTo>
                <a:cubicBezTo>
                  <a:pt x="0" y="119939"/>
                  <a:pt x="119939" y="0"/>
                  <a:pt x="267891" y="0"/>
                </a:cubicBezTo>
                <a:lnTo>
                  <a:pt x="2411015" y="0"/>
                </a:lnTo>
                <a:cubicBezTo>
                  <a:pt x="2558967" y="0"/>
                  <a:pt x="2678906" y="119939"/>
                  <a:pt x="2678906" y="267891"/>
                </a:cubicBezTo>
                <a:lnTo>
                  <a:pt x="2678906" y="2856309"/>
                </a:lnTo>
                <a:cubicBezTo>
                  <a:pt x="2678906" y="3004261"/>
                  <a:pt x="2558967" y="3124200"/>
                  <a:pt x="2411015" y="3124200"/>
                </a:cubicBezTo>
                <a:lnTo>
                  <a:pt x="267891" y="3124200"/>
                </a:lnTo>
                <a:cubicBezTo>
                  <a:pt x="119939" y="3124200"/>
                  <a:pt x="0" y="3004261"/>
                  <a:pt x="0" y="2856309"/>
                </a:cubicBezTo>
                <a:lnTo>
                  <a:pt x="0" y="267891"/>
                </a:lnTo>
                <a:close/>
              </a:path>
            </a:pathLst>
          </a:custGeom>
          <a:solidFill>
            <a:srgbClr val="92D050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0" tIns="99060" rIns="99060" bIns="2286000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600" kern="1200">
                <a:effectLst>
                  <a:outerShdw blurRad="38100" dist="38100" dir="2700000" algn="tl">
                    <a:srgbClr val="0064E2"/>
                  </a:outerShdw>
                </a:effectLst>
              </a:rPr>
              <a:t>application resources</a:t>
            </a:r>
            <a:endParaRPr lang="en-US" sz="2600" kern="1200" dirty="0">
              <a:effectLst>
                <a:outerShdw blurRad="38100" dist="38100" dir="2700000" algn="tl">
                  <a:srgbClr val="0064E2"/>
                </a:outerShdw>
              </a:effectLst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309923" y="3790196"/>
            <a:ext cx="2143124" cy="2030730"/>
          </a:xfrm>
          <a:custGeom>
            <a:avLst/>
            <a:gdLst>
              <a:gd name="connsiteX0" fmla="*/ 0 w 2143124"/>
              <a:gd name="connsiteY0" fmla="*/ 203073 h 2030730"/>
              <a:gd name="connsiteX1" fmla="*/ 203073 w 2143124"/>
              <a:gd name="connsiteY1" fmla="*/ 0 h 2030730"/>
              <a:gd name="connsiteX2" fmla="*/ 1940051 w 2143124"/>
              <a:gd name="connsiteY2" fmla="*/ 0 h 2030730"/>
              <a:gd name="connsiteX3" fmla="*/ 2143124 w 2143124"/>
              <a:gd name="connsiteY3" fmla="*/ 203073 h 2030730"/>
              <a:gd name="connsiteX4" fmla="*/ 2143124 w 2143124"/>
              <a:gd name="connsiteY4" fmla="*/ 1827657 h 2030730"/>
              <a:gd name="connsiteX5" fmla="*/ 1940051 w 2143124"/>
              <a:gd name="connsiteY5" fmla="*/ 2030730 h 2030730"/>
              <a:gd name="connsiteX6" fmla="*/ 203073 w 2143124"/>
              <a:gd name="connsiteY6" fmla="*/ 2030730 h 2030730"/>
              <a:gd name="connsiteX7" fmla="*/ 0 w 2143124"/>
              <a:gd name="connsiteY7" fmla="*/ 1827657 h 2030730"/>
              <a:gd name="connsiteX8" fmla="*/ 0 w 2143124"/>
              <a:gd name="connsiteY8" fmla="*/ 203073 h 2030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43124" h="2030730">
                <a:moveTo>
                  <a:pt x="0" y="203073"/>
                </a:moveTo>
                <a:cubicBezTo>
                  <a:pt x="0" y="90919"/>
                  <a:pt x="90919" y="0"/>
                  <a:pt x="203073" y="0"/>
                </a:cubicBezTo>
                <a:lnTo>
                  <a:pt x="1940051" y="0"/>
                </a:lnTo>
                <a:cubicBezTo>
                  <a:pt x="2052205" y="0"/>
                  <a:pt x="2143124" y="90919"/>
                  <a:pt x="2143124" y="203073"/>
                </a:cubicBezTo>
                <a:lnTo>
                  <a:pt x="2143124" y="1827657"/>
                </a:lnTo>
                <a:cubicBezTo>
                  <a:pt x="2143124" y="1939811"/>
                  <a:pt x="2052205" y="2030730"/>
                  <a:pt x="1940051" y="2030730"/>
                </a:cubicBezTo>
                <a:lnTo>
                  <a:pt x="203073" y="2030730"/>
                </a:lnTo>
                <a:cubicBezTo>
                  <a:pt x="90919" y="2030730"/>
                  <a:pt x="0" y="1939811"/>
                  <a:pt x="0" y="1827657"/>
                </a:cubicBezTo>
                <a:lnTo>
                  <a:pt x="0" y="203073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5038" tIns="86148" rIns="95038" bIns="86148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0" kern="1200" dirty="0">
                <a:solidFill>
                  <a:srgbClr val="000000"/>
                </a:solidFill>
                <a:effectLst/>
              </a:rPr>
              <a:t>typically involves a number of valid requests, each of which consumes significant resources, thus limiting the ability of the server to respond to requests from other users</a:t>
            </a:r>
          </a:p>
        </p:txBody>
      </p:sp>
    </p:spTree>
    <p:extLst>
      <p:ext uri="{BB962C8B-B14F-4D97-AF65-F5344CB8AC3E}">
        <p14:creationId xmlns:p14="http://schemas.microsoft.com/office/powerpoint/2010/main" val="66712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5" descr="f1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7435" y="0"/>
            <a:ext cx="9631963" cy="7605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6321297"/>
      </p:ext>
    </p:extLst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A. Classic </a:t>
            </a:r>
            <a:r>
              <a:rPr lang="en-GB" sz="3600" dirty="0"/>
              <a:t>Denial-of-Service Attacks</a:t>
            </a:r>
            <a:endParaRPr lang="en-US" sz="3600" dirty="0"/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flooding ping command</a:t>
            </a:r>
          </a:p>
          <a:p>
            <a:pPr lvl="1"/>
            <a:r>
              <a:rPr lang="en-US" dirty="0"/>
              <a:t>aim of this attack is to overwhelm the capacity of the network connection to the target organization</a:t>
            </a:r>
          </a:p>
          <a:p>
            <a:pPr lvl="1"/>
            <a:r>
              <a:rPr lang="en-US" dirty="0"/>
              <a:t>traffic can be handled by higher capacity links on the path, but packets are discarded as capacity decreases</a:t>
            </a:r>
          </a:p>
          <a:p>
            <a:pPr lvl="1"/>
            <a:r>
              <a:rPr lang="en-US" dirty="0"/>
              <a:t>source of the attack is clearly identified unless a spoofed address is used</a:t>
            </a:r>
          </a:p>
          <a:p>
            <a:pPr lvl="1"/>
            <a:r>
              <a:rPr lang="en-US" dirty="0"/>
              <a:t>network performance is noticeably affected</a:t>
            </a:r>
          </a:p>
        </p:txBody>
      </p:sp>
      <p:pic>
        <p:nvPicPr>
          <p:cNvPr id="25603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4523" y="5294314"/>
            <a:ext cx="1969477" cy="156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1390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0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0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B-1. Source Address Spoofing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80728"/>
            <a:ext cx="8229600" cy="4830763"/>
          </a:xfrm>
        </p:spPr>
        <p:txBody>
          <a:bodyPr/>
          <a:lstStyle/>
          <a:p>
            <a:r>
              <a:rPr lang="en-US" sz="2800" dirty="0"/>
              <a:t>use forged source addresses</a:t>
            </a:r>
          </a:p>
          <a:p>
            <a:pPr lvl="1"/>
            <a:r>
              <a:rPr lang="en-US" sz="2400" dirty="0"/>
              <a:t>usually via the raw socket interface on operating systems</a:t>
            </a:r>
          </a:p>
          <a:p>
            <a:pPr lvl="1"/>
            <a:r>
              <a:rPr lang="en-US" sz="2400" dirty="0"/>
              <a:t>makes attacking systems harder to identify</a:t>
            </a:r>
          </a:p>
          <a:p>
            <a:r>
              <a:rPr lang="en-US" sz="2800" dirty="0"/>
              <a:t>attacker generates large volumes of packets that have the target system as the destination address</a:t>
            </a:r>
          </a:p>
          <a:p>
            <a:r>
              <a:rPr lang="en-US" sz="2800" dirty="0"/>
              <a:t>congestion would result in the router connected to the final, lower capacity link</a:t>
            </a:r>
          </a:p>
          <a:p>
            <a:r>
              <a:rPr lang="en-US" sz="2800" dirty="0"/>
              <a:t>requires network engineers to specifically query flow information from their routers</a:t>
            </a:r>
          </a:p>
          <a:p>
            <a:r>
              <a:rPr lang="en-US" sz="2800" dirty="0"/>
              <a:t>backscatter traffic </a:t>
            </a:r>
          </a:p>
          <a:p>
            <a:pPr lvl="1"/>
            <a:r>
              <a:rPr lang="en-US" sz="2400" dirty="0"/>
              <a:t>advertise routes to unused IP addresses to monitor attack traffic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8868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2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29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B-2. SYN Spoofing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1"/>
            <a:ext cx="8291264" cy="4830763"/>
          </a:xfrm>
        </p:spPr>
        <p:txBody>
          <a:bodyPr/>
          <a:lstStyle/>
          <a:p>
            <a:r>
              <a:rPr lang="en-US" dirty="0"/>
              <a:t>common </a:t>
            </a:r>
            <a:r>
              <a:rPr lang="en-US" dirty="0" err="1"/>
              <a:t>DoS</a:t>
            </a:r>
            <a:r>
              <a:rPr lang="en-US" dirty="0"/>
              <a:t> attack</a:t>
            </a:r>
          </a:p>
          <a:p>
            <a:r>
              <a:rPr lang="en-US" dirty="0"/>
              <a:t>attacks the ability of a server to respond to future connection requests by overflowing the tables used to manage them</a:t>
            </a:r>
          </a:p>
          <a:p>
            <a:r>
              <a:rPr lang="en-US" dirty="0"/>
              <a:t>thus legitimate users are denied access to the server</a:t>
            </a:r>
          </a:p>
          <a:p>
            <a:r>
              <a:rPr lang="en-US" dirty="0"/>
              <a:t>an attack on system resources, specifically the network handling code in the operating system</a:t>
            </a:r>
          </a:p>
        </p:txBody>
      </p:sp>
    </p:spTree>
    <p:extLst>
      <p:ext uri="{BB962C8B-B14F-4D97-AF65-F5344CB8AC3E}">
        <p14:creationId xmlns:p14="http://schemas.microsoft.com/office/powerpoint/2010/main" val="214366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5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 descr="f2.pdf"/>
          <p:cNvPicPr>
            <a:picLocks noChangeAspect="1"/>
          </p:cNvPicPr>
          <p:nvPr/>
        </p:nvPicPr>
        <p:blipFill>
          <a:blip r:embed="rId3"/>
          <a:srcRect l="12941" t="10909" r="10588" b="22726"/>
          <a:stretch>
            <a:fillRect/>
          </a:stretch>
        </p:blipFill>
        <p:spPr bwMode="auto">
          <a:xfrm>
            <a:off x="1175927" y="548680"/>
            <a:ext cx="7004578" cy="852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76200"/>
            <a:ext cx="7543801" cy="1143000"/>
          </a:xfrm>
        </p:spPr>
        <p:txBody>
          <a:bodyPr/>
          <a:lstStyle/>
          <a:p>
            <a:r>
              <a:rPr lang="en-US" dirty="0"/>
              <a:t>B-2. TCP Connection Handshake</a:t>
            </a:r>
          </a:p>
        </p:txBody>
      </p:sp>
    </p:spTree>
    <p:extLst>
      <p:ext uri="{BB962C8B-B14F-4D97-AF65-F5344CB8AC3E}">
        <p14:creationId xmlns:p14="http://schemas.microsoft.com/office/powerpoint/2010/main" val="463311855"/>
      </p:ext>
    </p:extLst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B-2 - TCP SYN Spoofing Attack</a:t>
            </a:r>
          </a:p>
        </p:txBody>
      </p:sp>
      <p:pic>
        <p:nvPicPr>
          <p:cNvPr id="33794" name="Picture 5" descr="f3.pdf"/>
          <p:cNvPicPr>
            <a:picLocks noChangeAspect="1"/>
          </p:cNvPicPr>
          <p:nvPr/>
        </p:nvPicPr>
        <p:blipFill>
          <a:blip r:embed="rId3"/>
          <a:srcRect l="7059" t="7272" r="5882" b="21819"/>
          <a:stretch>
            <a:fillRect/>
          </a:stretch>
        </p:blipFill>
        <p:spPr bwMode="auto">
          <a:xfrm>
            <a:off x="1115616" y="795806"/>
            <a:ext cx="6840760" cy="781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5953249"/>
      </p:ext>
    </p:extLst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Malware</a:t>
            </a:r>
            <a:endParaRPr lang="en-AU"/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[NIST05] defines malware as:</a:t>
            </a:r>
          </a:p>
          <a:p>
            <a:pPr marL="0" indent="0">
              <a:buNone/>
            </a:pPr>
            <a:r>
              <a:rPr lang="en-US" dirty="0"/>
              <a:t>“a program that is inserted into a system, usually covertly, with the intent of compromising the </a:t>
            </a:r>
            <a:r>
              <a:rPr lang="en-US" i="1" dirty="0"/>
              <a:t>confidentiality</a:t>
            </a:r>
            <a:r>
              <a:rPr lang="en-US" dirty="0"/>
              <a:t>, </a:t>
            </a:r>
            <a:r>
              <a:rPr lang="en-US" i="1" dirty="0"/>
              <a:t>integrity</a:t>
            </a:r>
            <a:r>
              <a:rPr lang="en-US" dirty="0"/>
              <a:t>, or </a:t>
            </a:r>
            <a:r>
              <a:rPr lang="en-US" i="1" dirty="0"/>
              <a:t>availability</a:t>
            </a:r>
            <a:r>
              <a:rPr lang="en-US" dirty="0"/>
              <a:t> of the victim’s data, applications, or operating system or otherwise annoying or disrupting the victim.” 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5057292"/>
            <a:ext cx="2406649" cy="1800708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146488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Flooding Attacks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classified based on network protocol used</a:t>
            </a:r>
          </a:p>
          <a:p>
            <a:r>
              <a:rPr lang="en-US" dirty="0"/>
              <a:t>intent is to overload the network capacity on some link to a server</a:t>
            </a:r>
          </a:p>
          <a:p>
            <a:r>
              <a:rPr lang="en-US" dirty="0"/>
              <a:t>virtually any type of network packet can be used</a:t>
            </a:r>
          </a:p>
        </p:txBody>
      </p:sp>
    </p:spTree>
    <p:extLst>
      <p:ext uri="{BB962C8B-B14F-4D97-AF65-F5344CB8AC3E}">
        <p14:creationId xmlns:p14="http://schemas.microsoft.com/office/powerpoint/2010/main" val="110566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3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 Flooding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4830763"/>
          </a:xfrm>
        </p:spPr>
        <p:txBody>
          <a:bodyPr/>
          <a:lstStyle/>
          <a:p>
            <a:pPr lvl="0"/>
            <a:r>
              <a:rPr lang="en-US" sz="2800" dirty="0"/>
              <a:t>ICMP flood</a:t>
            </a:r>
          </a:p>
          <a:p>
            <a:pPr lvl="1"/>
            <a:r>
              <a:rPr lang="en-US" sz="2400" dirty="0"/>
              <a:t>ping flood using ICMP echo request packets</a:t>
            </a:r>
          </a:p>
          <a:p>
            <a:pPr lvl="1"/>
            <a:r>
              <a:rPr lang="en-US" sz="2400" dirty="0"/>
              <a:t>traditionally network administrators allow such packets into their networks because ping is a useful diagnostic tool</a:t>
            </a:r>
          </a:p>
          <a:p>
            <a:pPr lvl="0"/>
            <a:r>
              <a:rPr lang="en-US" sz="2800" dirty="0"/>
              <a:t>UDP flood</a:t>
            </a:r>
          </a:p>
          <a:p>
            <a:pPr lvl="1"/>
            <a:r>
              <a:rPr lang="en-US" sz="2400" dirty="0"/>
              <a:t>uses UDP packets directed to some port number on the target system</a:t>
            </a:r>
          </a:p>
          <a:p>
            <a:pPr lvl="0"/>
            <a:r>
              <a:rPr lang="en-US" sz="2800" dirty="0"/>
              <a:t>TCP SYN flood</a:t>
            </a:r>
          </a:p>
          <a:p>
            <a:pPr lvl="1"/>
            <a:r>
              <a:rPr lang="en-US" sz="2400" dirty="0"/>
              <a:t>sends TCP packets to the target system</a:t>
            </a:r>
          </a:p>
          <a:p>
            <a:pPr lvl="1"/>
            <a:r>
              <a:rPr lang="en-US" sz="2400" dirty="0"/>
              <a:t>total volume of packets is the aim of the attack rather than the system code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89A1157-748B-C24F-9525-1F1C6D15AF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0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76200"/>
            <a:ext cx="7772401" cy="1143000"/>
          </a:xfrm>
        </p:spPr>
        <p:txBody>
          <a:bodyPr/>
          <a:lstStyle/>
          <a:p>
            <a:r>
              <a:rPr lang="en-US" sz="3600" dirty="0"/>
              <a:t>1. Distributed </a:t>
            </a:r>
            <a:r>
              <a:rPr lang="en-GB" sz="3600" dirty="0"/>
              <a:t>Denial of Service Attacks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401"/>
            <a:ext cx="8435280" cy="4830763"/>
          </a:xfrm>
        </p:spPr>
        <p:txBody>
          <a:bodyPr/>
          <a:lstStyle/>
          <a:p>
            <a:pPr lvl="0"/>
            <a:r>
              <a:rPr lang="en-US" dirty="0"/>
              <a:t>use of multiple systems to generate attacks</a:t>
            </a:r>
          </a:p>
          <a:p>
            <a:pPr lvl="0"/>
            <a:r>
              <a:rPr lang="en-US" dirty="0"/>
              <a:t>attacker uses a flaw in operating system or in a common application to gain access and installs their program on it (zombie)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large collections of such systems under the control of one attacker’s control can be created </a:t>
            </a:r>
          </a:p>
          <a:p>
            <a:pPr lvl="1"/>
            <a:r>
              <a:rPr lang="en-US" dirty="0"/>
              <a:t>forming a botnet</a:t>
            </a:r>
          </a:p>
        </p:txBody>
      </p:sp>
    </p:spTree>
    <p:extLst>
      <p:ext uri="{BB962C8B-B14F-4D97-AF65-F5344CB8AC3E}">
        <p14:creationId xmlns:p14="http://schemas.microsoft.com/office/powerpoint/2010/main" val="173087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DDoS Attack Architecture</a:t>
            </a:r>
          </a:p>
        </p:txBody>
      </p:sp>
      <p:pic>
        <p:nvPicPr>
          <p:cNvPr id="39938" name="Picture 3" descr="f4.pdf"/>
          <p:cNvPicPr>
            <a:picLocks noChangeAspect="1"/>
          </p:cNvPicPr>
          <p:nvPr/>
        </p:nvPicPr>
        <p:blipFill>
          <a:blip r:embed="rId3"/>
          <a:srcRect t="10909" b="35455"/>
          <a:stretch>
            <a:fillRect/>
          </a:stretch>
        </p:blipFill>
        <p:spPr bwMode="auto">
          <a:xfrm>
            <a:off x="-794501" y="476672"/>
            <a:ext cx="10415531" cy="783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536360"/>
      </p:ext>
    </p:extLst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Reflection Attacks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attacker sends packets to a known service on the intermediary with a spoofed source address of the actual target system</a:t>
            </a:r>
          </a:p>
          <a:p>
            <a:r>
              <a:rPr lang="en-US" sz="2800" dirty="0"/>
              <a:t>when intermediary responds, the response is sent to the target</a:t>
            </a:r>
          </a:p>
          <a:p>
            <a:r>
              <a:rPr lang="en-US" sz="2800" dirty="0"/>
              <a:t>“reflects” the attack off the intermediary (reflector)</a:t>
            </a:r>
          </a:p>
          <a:p>
            <a:r>
              <a:rPr lang="en-US" sz="2800" dirty="0"/>
              <a:t>goal is to generate enough volumes of packets to flood the link to the target system without alerting the intermediary</a:t>
            </a:r>
          </a:p>
          <a:p>
            <a:r>
              <a:rPr lang="en-US" sz="2800" dirty="0"/>
              <a:t>the basic defense against these attacks is blocking spoofed-source packets</a:t>
            </a:r>
          </a:p>
        </p:txBody>
      </p:sp>
      <p:pic>
        <p:nvPicPr>
          <p:cNvPr id="4608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5539" y="0"/>
            <a:ext cx="1594338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251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9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9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5" descr="f6.pdf"/>
          <p:cNvPicPr>
            <a:picLocks noChangeAspect="1"/>
          </p:cNvPicPr>
          <p:nvPr/>
        </p:nvPicPr>
        <p:blipFill>
          <a:blip r:embed="rId3"/>
          <a:srcRect t="28181" b="19090"/>
          <a:stretch>
            <a:fillRect/>
          </a:stretch>
        </p:blipFill>
        <p:spPr bwMode="auto">
          <a:xfrm>
            <a:off x="-684584" y="980728"/>
            <a:ext cx="10487811" cy="7752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2.DNS Reflection Attacks</a:t>
            </a:r>
          </a:p>
        </p:txBody>
      </p:sp>
    </p:spTree>
    <p:extLst>
      <p:ext uri="{BB962C8B-B14F-4D97-AF65-F5344CB8AC3E}">
        <p14:creationId xmlns:p14="http://schemas.microsoft.com/office/powerpoint/2010/main" val="1178659428"/>
      </p:ext>
    </p:extLst>
  </p:cSld>
  <p:clrMapOvr>
    <a:masterClrMapping/>
  </p:clrMapOvr>
  <p:transition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Amplification Attacks</a:t>
            </a:r>
          </a:p>
        </p:txBody>
      </p:sp>
      <p:pic>
        <p:nvPicPr>
          <p:cNvPr id="50178" name="Picture 3" descr="f7.pdf"/>
          <p:cNvPicPr>
            <a:picLocks noChangeAspect="1"/>
          </p:cNvPicPr>
          <p:nvPr/>
        </p:nvPicPr>
        <p:blipFill>
          <a:blip r:embed="rId3"/>
          <a:srcRect l="5455" t="15294" r="9091" b="15294"/>
          <a:stretch>
            <a:fillRect/>
          </a:stretch>
        </p:blipFill>
        <p:spPr bwMode="auto">
          <a:xfrm>
            <a:off x="-180529" y="1484784"/>
            <a:ext cx="9651527" cy="656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1267610"/>
      </p:ext>
    </p:extLst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DNS Amplification Attacks</a:t>
            </a:r>
          </a:p>
        </p:txBody>
      </p:sp>
      <p:sp>
        <p:nvSpPr>
          <p:cNvPr id="235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use packets directed at a legitimate DNS server as the intermediary system</a:t>
            </a:r>
          </a:p>
          <a:p>
            <a:r>
              <a:rPr lang="en-US" sz="2800" dirty="0"/>
              <a:t>attacker creates a series of DNS requests containing the spoofed source address of the target system</a:t>
            </a:r>
          </a:p>
          <a:p>
            <a:r>
              <a:rPr lang="en-US" sz="2800" dirty="0"/>
              <a:t>exploit DNS behavior to convert a small request to a much larger response (amplification)</a:t>
            </a:r>
          </a:p>
          <a:p>
            <a:r>
              <a:rPr lang="en-US" sz="2800" dirty="0"/>
              <a:t>target is flooded with responses</a:t>
            </a:r>
          </a:p>
          <a:p>
            <a:r>
              <a:rPr lang="en-US" sz="2800" dirty="0"/>
              <a:t>basic defense against this attack is to prevent the use of spoofed source addresses</a:t>
            </a:r>
          </a:p>
        </p:txBody>
      </p:sp>
    </p:spTree>
    <p:extLst>
      <p:ext uri="{BB962C8B-B14F-4D97-AF65-F5344CB8AC3E}">
        <p14:creationId xmlns:p14="http://schemas.microsoft.com/office/powerpoint/2010/main" val="4515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5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5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DoS Attack Defenses</a:t>
            </a:r>
            <a:endParaRPr lang="en-US" dirty="0"/>
          </a:p>
        </p:txBody>
      </p:sp>
      <p:sp>
        <p:nvSpPr>
          <p:cNvPr id="237571" name="Rectangle 3"/>
          <p:cNvSpPr>
            <a:spLocks noGrp="1" noChangeArrowheads="1"/>
          </p:cNvSpPr>
          <p:nvPr>
            <p:ph idx="1"/>
          </p:nvPr>
        </p:nvSpPr>
        <p:spPr>
          <a:xfrm>
            <a:off x="457199" y="1295401"/>
            <a:ext cx="8534401" cy="60959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these attacks cannot be prevented entirely	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2027237"/>
            <a:ext cx="8229600" cy="483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12" indent="-285736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18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5" indent="-228588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1" indent="-228588" algn="l" defTabSz="91435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91435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91435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91435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attack prevention and preemption</a:t>
            </a:r>
          </a:p>
          <a:p>
            <a:pPr lvl="1"/>
            <a:r>
              <a:rPr lang="en-US"/>
              <a:t>before attack</a:t>
            </a:r>
          </a:p>
          <a:p>
            <a:r>
              <a:rPr lang="en-US"/>
              <a:t>attack detection and filtering</a:t>
            </a:r>
          </a:p>
          <a:p>
            <a:pPr lvl="1"/>
            <a:r>
              <a:rPr lang="en-US"/>
              <a:t>during the attack</a:t>
            </a:r>
          </a:p>
          <a:p>
            <a:r>
              <a:rPr lang="en-US"/>
              <a:t>attack source traceback and identification</a:t>
            </a:r>
          </a:p>
          <a:p>
            <a:pPr lvl="1"/>
            <a:r>
              <a:rPr lang="en-US"/>
              <a:t>during and after the attack</a:t>
            </a:r>
          </a:p>
          <a:p>
            <a:r>
              <a:rPr lang="en-US"/>
              <a:t>attack reaction</a:t>
            </a:r>
          </a:p>
          <a:p>
            <a:pPr lvl="1"/>
            <a:r>
              <a:rPr lang="en-US"/>
              <a:t>after the attack</a:t>
            </a:r>
          </a:p>
          <a:p>
            <a:endParaRPr lang="en-US"/>
          </a:p>
          <a:p>
            <a:endParaRPr lang="en-US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0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1934987" cy="14478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695" y="-32859"/>
            <a:ext cx="1447801" cy="1552282"/>
          </a:xfrm>
          <a:prstGeom prst="rect">
            <a:avLst/>
          </a:prstGeom>
          <a:scene3d>
            <a:camera prst="orthographicFront">
              <a:rot lat="0" lon="11699978" rev="0"/>
            </a:camera>
            <a:lightRig rig="threePt" dir="t"/>
          </a:scene3d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3" y="1295400"/>
            <a:ext cx="8083995" cy="489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مربع نص 1"/>
          <p:cNvSpPr txBox="1"/>
          <p:nvPr/>
        </p:nvSpPr>
        <p:spPr>
          <a:xfrm>
            <a:off x="48986" y="1219200"/>
            <a:ext cx="228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1</a:t>
            </a:r>
            <a:endParaRPr lang="ar-SA" dirty="0"/>
          </a:p>
        </p:txBody>
      </p:sp>
      <p:sp>
        <p:nvSpPr>
          <p:cNvPr id="9" name="مربع نص 8"/>
          <p:cNvSpPr txBox="1"/>
          <p:nvPr/>
        </p:nvSpPr>
        <p:spPr>
          <a:xfrm>
            <a:off x="76200" y="3364468"/>
            <a:ext cx="228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2</a:t>
            </a:r>
            <a:endParaRPr lang="ar-SA" dirty="0"/>
          </a:p>
        </p:txBody>
      </p:sp>
      <p:sp>
        <p:nvSpPr>
          <p:cNvPr id="3" name="مربع نص 2"/>
          <p:cNvSpPr txBox="1"/>
          <p:nvPr/>
        </p:nvSpPr>
        <p:spPr>
          <a:xfrm>
            <a:off x="146957" y="6400800"/>
            <a:ext cx="83006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3. Differentiate between </a:t>
            </a:r>
            <a:r>
              <a:rPr lang="en-US" dirty="0" err="1"/>
              <a:t>DDos</a:t>
            </a:r>
            <a:r>
              <a:rPr lang="en-US" dirty="0"/>
              <a:t> and Reflection attacks with figures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49560518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Malware</a:t>
            </a:r>
            <a:endParaRPr lang="en-A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5057292"/>
            <a:ext cx="2406649" cy="1800708"/>
          </a:xfrm>
          <a:prstGeom prst="rect">
            <a:avLst/>
          </a:prstGeom>
          <a:effectLst>
            <a:softEdge rad="254000"/>
          </a:effectLst>
        </p:spPr>
      </p:pic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28600" y="1752600"/>
          <a:ext cx="8915400" cy="3364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Document" r:id="rId5" imgW="18252448" imgH="6554115" progId="Word.Document.12">
                  <p:embed/>
                </p:oleObj>
              </mc:Choice>
              <mc:Fallback>
                <p:oleObj name="Document" r:id="rId5" imgW="18252448" imgH="6554115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752600"/>
                        <a:ext cx="8915400" cy="33643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48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89A1157-748B-C24F-9525-1F1C6D15AFA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24744"/>
            <a:ext cx="9144000" cy="105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743200"/>
            <a:ext cx="9143999" cy="110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5566"/>
            <a:ext cx="9144001" cy="138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" y="5213718"/>
            <a:ext cx="9145015" cy="105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مربع نص 7"/>
          <p:cNvSpPr txBox="1"/>
          <p:nvPr/>
        </p:nvSpPr>
        <p:spPr>
          <a:xfrm>
            <a:off x="0" y="22860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Programmers can use </a:t>
            </a:r>
            <a:r>
              <a:rPr lang="en-US" b="1" dirty="0"/>
              <a:t>Backdoors</a:t>
            </a:r>
            <a:r>
              <a:rPr lang="en-US" dirty="0"/>
              <a:t> for software maintenance purposes  </a:t>
            </a:r>
          </a:p>
        </p:txBody>
      </p:sp>
    </p:spTree>
    <p:extLst>
      <p:ext uri="{BB962C8B-B14F-4D97-AF65-F5344CB8AC3E}">
        <p14:creationId xmlns:p14="http://schemas.microsoft.com/office/powerpoint/2010/main" val="319103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Classification of Malware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95401"/>
            <a:ext cx="8363272" cy="4830763"/>
          </a:xfrm>
        </p:spPr>
        <p:txBody>
          <a:bodyPr/>
          <a:lstStyle/>
          <a:p>
            <a:pPr lvl="0"/>
            <a:r>
              <a:rPr lang="en-US" sz="2800" dirty="0"/>
              <a:t>classified into two broad categories based on:</a:t>
            </a:r>
          </a:p>
          <a:p>
            <a:pPr lvl="1"/>
            <a:r>
              <a:rPr lang="en-US" sz="2400" dirty="0"/>
              <a:t>how it spreads or propagates to reach the desired targets</a:t>
            </a:r>
          </a:p>
          <a:p>
            <a:pPr lvl="1"/>
            <a:r>
              <a:rPr lang="en-US" sz="2400" dirty="0"/>
              <a:t>the actions or payloads it performs once a target is reached</a:t>
            </a:r>
          </a:p>
          <a:p>
            <a:pPr lvl="0"/>
            <a:r>
              <a:rPr lang="en-US" sz="2800" dirty="0"/>
              <a:t>also classified by: </a:t>
            </a:r>
          </a:p>
          <a:p>
            <a:pPr lvl="1"/>
            <a:r>
              <a:rPr lang="en-US" sz="2400" dirty="0"/>
              <a:t>those that need a host  program </a:t>
            </a:r>
          </a:p>
          <a:p>
            <a:pPr lvl="2"/>
            <a:r>
              <a:rPr lang="en-US" sz="2000" dirty="0"/>
              <a:t>parasitic code such as viruses</a:t>
            </a:r>
          </a:p>
          <a:p>
            <a:pPr lvl="1"/>
            <a:r>
              <a:rPr lang="en-US" sz="2400" dirty="0"/>
              <a:t>those that are independent, self-contained programs</a:t>
            </a:r>
          </a:p>
          <a:p>
            <a:pPr lvl="2"/>
            <a:r>
              <a:rPr lang="en-US" sz="2000" dirty="0"/>
              <a:t>worms, </a:t>
            </a:r>
            <a:r>
              <a:rPr lang="en-US" sz="2000" dirty="0" err="1"/>
              <a:t>trojans</a:t>
            </a:r>
            <a:r>
              <a:rPr lang="en-US" sz="2000" dirty="0"/>
              <a:t>, and bots</a:t>
            </a:r>
          </a:p>
          <a:p>
            <a:pPr lvl="1"/>
            <a:r>
              <a:rPr lang="en-US" sz="2400" dirty="0"/>
              <a:t>malware that does not replicate</a:t>
            </a:r>
          </a:p>
          <a:p>
            <a:pPr lvl="2"/>
            <a:r>
              <a:rPr lang="en-US" sz="2000" dirty="0" err="1"/>
              <a:t>trojans</a:t>
            </a:r>
            <a:r>
              <a:rPr lang="en-US" sz="2000" dirty="0"/>
              <a:t> and spam e-mail</a:t>
            </a:r>
          </a:p>
          <a:p>
            <a:pPr lvl="1"/>
            <a:r>
              <a:rPr lang="en-US" sz="2400" dirty="0"/>
              <a:t>malware that does replicate</a:t>
            </a:r>
          </a:p>
          <a:p>
            <a:pPr lvl="2"/>
            <a:r>
              <a:rPr lang="en-US" sz="2000" dirty="0"/>
              <a:t>viruses and worms</a:t>
            </a:r>
          </a:p>
        </p:txBody>
      </p:sp>
    </p:spTree>
    <p:extLst>
      <p:ext uri="{BB962C8B-B14F-4D97-AF65-F5344CB8AC3E}">
        <p14:creationId xmlns:p14="http://schemas.microsoft.com/office/powerpoint/2010/main" val="7552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Malicious Software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/>
              <a:t>propagation mechanisms include:</a:t>
            </a:r>
          </a:p>
          <a:p>
            <a:pPr lvl="1"/>
            <a:r>
              <a:rPr lang="en-US" sz="2000" dirty="0"/>
              <a:t>infection of existing content by viruses that is subsequently spread to other systems</a:t>
            </a:r>
          </a:p>
          <a:p>
            <a:pPr lvl="1"/>
            <a:r>
              <a:rPr lang="en-US" sz="2000" dirty="0"/>
              <a:t>exploit of software vulnerabilities by worms or drive-by-downloads to allow the malware to replicate</a:t>
            </a:r>
          </a:p>
          <a:p>
            <a:pPr lvl="1"/>
            <a:r>
              <a:rPr lang="en-US" sz="2000" dirty="0"/>
              <a:t>social engineering attacks that convince users to bypass security mechanisms to install Trojans or to respond to phishing attacks</a:t>
            </a:r>
          </a:p>
          <a:p>
            <a:pPr lvl="0"/>
            <a:r>
              <a:rPr lang="en-US" sz="2400" dirty="0"/>
              <a:t>payload actions performed by malware once it reaches             a target system can include:</a:t>
            </a:r>
          </a:p>
          <a:p>
            <a:pPr lvl="1"/>
            <a:r>
              <a:rPr lang="en-US" sz="2000" dirty="0"/>
              <a:t>corruption of system or data files</a:t>
            </a:r>
          </a:p>
          <a:p>
            <a:pPr lvl="1"/>
            <a:r>
              <a:rPr lang="en-US" sz="2000" dirty="0"/>
              <a:t>theft of service/make the system a zombie agent of attack as part of a botnet</a:t>
            </a:r>
          </a:p>
          <a:p>
            <a:pPr lvl="1"/>
            <a:r>
              <a:rPr lang="en-US" sz="2000" dirty="0"/>
              <a:t>theft of information from the system/</a:t>
            </a:r>
            <a:r>
              <a:rPr lang="en-US" sz="2000" dirty="0" err="1"/>
              <a:t>keylogging</a:t>
            </a:r>
            <a:endParaRPr lang="en-US" sz="2000" dirty="0"/>
          </a:p>
          <a:p>
            <a:pPr lvl="1"/>
            <a:r>
              <a:rPr lang="en-US" sz="2000" dirty="0" err="1"/>
              <a:t>stealthing</a:t>
            </a:r>
            <a:r>
              <a:rPr lang="en-US" sz="2000" dirty="0"/>
              <a:t>/hiding its presence on the system</a:t>
            </a:r>
          </a:p>
          <a:p>
            <a:pPr lvl="1"/>
            <a:endParaRPr lang="en-US" sz="2000" dirty="0"/>
          </a:p>
        </p:txBody>
      </p:sp>
      <p:pic>
        <p:nvPicPr>
          <p:cNvPr id="25603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12630" y="3068960"/>
            <a:ext cx="1331370" cy="18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9585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1 - Viruses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4744"/>
            <a:ext cx="8229600" cy="4830763"/>
          </a:xfrm>
        </p:spPr>
        <p:txBody>
          <a:bodyPr/>
          <a:lstStyle/>
          <a:p>
            <a:r>
              <a:rPr lang="en-US" dirty="0"/>
              <a:t>piece of software that infects programs</a:t>
            </a:r>
          </a:p>
          <a:p>
            <a:pPr lvl="1"/>
            <a:r>
              <a:rPr lang="en-US" dirty="0"/>
              <a:t>modifies them to include a copy of the virus</a:t>
            </a:r>
          </a:p>
          <a:p>
            <a:pPr lvl="1"/>
            <a:r>
              <a:rPr lang="en-US" dirty="0"/>
              <a:t>replicates and goes on to infect other content</a:t>
            </a:r>
          </a:p>
          <a:p>
            <a:pPr lvl="1"/>
            <a:r>
              <a:rPr lang="en-US" dirty="0"/>
              <a:t>easily spread through network environments</a:t>
            </a:r>
          </a:p>
          <a:p>
            <a:r>
              <a:rPr lang="en-US" dirty="0"/>
              <a:t>when attached to an executable program a virus can do anything that the program is permitted to do</a:t>
            </a:r>
          </a:p>
          <a:p>
            <a:pPr lvl="1"/>
            <a:r>
              <a:rPr lang="en-US" dirty="0"/>
              <a:t>executes secretly when the host program is run</a:t>
            </a:r>
          </a:p>
          <a:p>
            <a:r>
              <a:rPr lang="en-US" dirty="0"/>
              <a:t>specific to operating system and hardware</a:t>
            </a:r>
          </a:p>
          <a:p>
            <a:pPr lvl="1"/>
            <a:r>
              <a:rPr lang="en-US" dirty="0"/>
              <a:t>takes advantage of their details and weaknesses</a:t>
            </a:r>
          </a:p>
        </p:txBody>
      </p:sp>
      <p:pic>
        <p:nvPicPr>
          <p:cNvPr id="27651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43364">
            <a:off x="7086419" y="-69316"/>
            <a:ext cx="18034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986507">
            <a:off x="7693903" y="3625083"/>
            <a:ext cx="1598613" cy="147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839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0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0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7239000" cy="1143000"/>
          </a:xfrm>
        </p:spPr>
        <p:txBody>
          <a:bodyPr/>
          <a:lstStyle/>
          <a:p>
            <a:r>
              <a:rPr lang="en-US" dirty="0"/>
              <a:t>1 .Viruses-Virus Components</a:t>
            </a:r>
          </a:p>
        </p:txBody>
      </p:sp>
      <p:sp>
        <p:nvSpPr>
          <p:cNvPr id="6" name="Freeform 5"/>
          <p:cNvSpPr/>
          <p:nvPr/>
        </p:nvSpPr>
        <p:spPr>
          <a:xfrm>
            <a:off x="457200" y="1672461"/>
            <a:ext cx="8229600" cy="1107225"/>
          </a:xfrm>
          <a:custGeom>
            <a:avLst/>
            <a:gdLst>
              <a:gd name="connsiteX0" fmla="*/ 0 w 8229600"/>
              <a:gd name="connsiteY0" fmla="*/ 0 h 1107225"/>
              <a:gd name="connsiteX1" fmla="*/ 8229600 w 8229600"/>
              <a:gd name="connsiteY1" fmla="*/ 0 h 1107225"/>
              <a:gd name="connsiteX2" fmla="*/ 8229600 w 8229600"/>
              <a:gd name="connsiteY2" fmla="*/ 1107225 h 1107225"/>
              <a:gd name="connsiteX3" fmla="*/ 0 w 8229600"/>
              <a:gd name="connsiteY3" fmla="*/ 1107225 h 1107225"/>
              <a:gd name="connsiteX4" fmla="*/ 0 w 8229600"/>
              <a:gd name="connsiteY4" fmla="*/ 0 h 11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107225">
                <a:moveTo>
                  <a:pt x="0" y="0"/>
                </a:moveTo>
                <a:lnTo>
                  <a:pt x="8229600" y="0"/>
                </a:lnTo>
                <a:lnTo>
                  <a:pt x="8229600" y="1107225"/>
                </a:lnTo>
                <a:lnTo>
                  <a:pt x="0" y="11072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95732" rIns="638708" bIns="135128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/>
              <a:t>means by which a virus spreads or propagates</a:t>
            </a:r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/>
              <a:t>also referred to as the </a:t>
            </a:r>
            <a:r>
              <a:rPr lang="en-US" sz="2400" i="1" kern="1200" dirty="0"/>
              <a:t>infection vector</a:t>
            </a:r>
            <a:endParaRPr lang="en-US" sz="2400" kern="1200" dirty="0"/>
          </a:p>
        </p:txBody>
      </p:sp>
      <p:sp>
        <p:nvSpPr>
          <p:cNvPr id="7" name="Freeform 6"/>
          <p:cNvSpPr/>
          <p:nvPr/>
        </p:nvSpPr>
        <p:spPr>
          <a:xfrm>
            <a:off x="868680" y="1392021"/>
            <a:ext cx="3200400" cy="560880"/>
          </a:xfrm>
          <a:custGeom>
            <a:avLst/>
            <a:gdLst>
              <a:gd name="connsiteX0" fmla="*/ 0 w 2646071"/>
              <a:gd name="connsiteY0" fmla="*/ 93482 h 560880"/>
              <a:gd name="connsiteX1" fmla="*/ 93482 w 2646071"/>
              <a:gd name="connsiteY1" fmla="*/ 0 h 560880"/>
              <a:gd name="connsiteX2" fmla="*/ 2552589 w 2646071"/>
              <a:gd name="connsiteY2" fmla="*/ 0 h 560880"/>
              <a:gd name="connsiteX3" fmla="*/ 2646071 w 2646071"/>
              <a:gd name="connsiteY3" fmla="*/ 93482 h 560880"/>
              <a:gd name="connsiteX4" fmla="*/ 2646071 w 2646071"/>
              <a:gd name="connsiteY4" fmla="*/ 467398 h 560880"/>
              <a:gd name="connsiteX5" fmla="*/ 2552589 w 2646071"/>
              <a:gd name="connsiteY5" fmla="*/ 560880 h 560880"/>
              <a:gd name="connsiteX6" fmla="*/ 93482 w 2646071"/>
              <a:gd name="connsiteY6" fmla="*/ 560880 h 560880"/>
              <a:gd name="connsiteX7" fmla="*/ 0 w 2646071"/>
              <a:gd name="connsiteY7" fmla="*/ 467398 h 560880"/>
              <a:gd name="connsiteX8" fmla="*/ 0 w 2646071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46071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2552589" y="0"/>
                </a:lnTo>
                <a:cubicBezTo>
                  <a:pt x="2604218" y="0"/>
                  <a:pt x="2646071" y="41853"/>
                  <a:pt x="2646071" y="93482"/>
                </a:cubicBezTo>
                <a:lnTo>
                  <a:pt x="2646071" y="467398"/>
                </a:lnTo>
                <a:cubicBezTo>
                  <a:pt x="2646071" y="519027"/>
                  <a:pt x="2604218" y="560880"/>
                  <a:pt x="2552589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122" tIns="27380" rIns="245122" bIns="27380" numCol="1" spcCol="1270" anchor="ctr" anchorCtr="0">
            <a:noAutofit/>
          </a:bodyPr>
          <a:lstStyle/>
          <a:p>
            <a:pPr lvl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/>
              <a:t>infection mechanism</a:t>
            </a:r>
            <a:endParaRPr lang="en-US" sz="2400" kern="1200" dirty="0"/>
          </a:p>
        </p:txBody>
      </p:sp>
      <p:sp>
        <p:nvSpPr>
          <p:cNvPr id="8" name="Freeform 7"/>
          <p:cNvSpPr/>
          <p:nvPr/>
        </p:nvSpPr>
        <p:spPr>
          <a:xfrm>
            <a:off x="457200" y="3162726"/>
            <a:ext cx="8229600" cy="1376550"/>
          </a:xfrm>
          <a:custGeom>
            <a:avLst/>
            <a:gdLst>
              <a:gd name="connsiteX0" fmla="*/ 0 w 8229600"/>
              <a:gd name="connsiteY0" fmla="*/ 0 h 1376550"/>
              <a:gd name="connsiteX1" fmla="*/ 8229600 w 8229600"/>
              <a:gd name="connsiteY1" fmla="*/ 0 h 1376550"/>
              <a:gd name="connsiteX2" fmla="*/ 8229600 w 8229600"/>
              <a:gd name="connsiteY2" fmla="*/ 1376550 h 1376550"/>
              <a:gd name="connsiteX3" fmla="*/ 0 w 8229600"/>
              <a:gd name="connsiteY3" fmla="*/ 1376550 h 1376550"/>
              <a:gd name="connsiteX4" fmla="*/ 0 w 8229600"/>
              <a:gd name="connsiteY4" fmla="*/ 0 h 13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376550">
                <a:moveTo>
                  <a:pt x="0" y="0"/>
                </a:moveTo>
                <a:lnTo>
                  <a:pt x="8229600" y="0"/>
                </a:lnTo>
                <a:lnTo>
                  <a:pt x="8229600" y="1376550"/>
                </a:lnTo>
                <a:lnTo>
                  <a:pt x="0" y="137655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95732" rIns="638708" bIns="135128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/>
              <a:t>event or condition that determines when the payload is activated or delivered</a:t>
            </a:r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/>
              <a:t>sometimes known as a </a:t>
            </a:r>
            <a:r>
              <a:rPr lang="en-US" sz="2400" i="1" kern="1200" dirty="0"/>
              <a:t>logic bomb</a:t>
            </a:r>
            <a:endParaRPr lang="en-US" sz="2400" kern="1200" dirty="0"/>
          </a:p>
        </p:txBody>
      </p:sp>
      <p:sp>
        <p:nvSpPr>
          <p:cNvPr id="9" name="Freeform 8"/>
          <p:cNvSpPr/>
          <p:nvPr/>
        </p:nvSpPr>
        <p:spPr>
          <a:xfrm>
            <a:off x="868680" y="2882286"/>
            <a:ext cx="3200400" cy="560880"/>
          </a:xfrm>
          <a:custGeom>
            <a:avLst/>
            <a:gdLst>
              <a:gd name="connsiteX0" fmla="*/ 0 w 1503029"/>
              <a:gd name="connsiteY0" fmla="*/ 93482 h 560880"/>
              <a:gd name="connsiteX1" fmla="*/ 93482 w 1503029"/>
              <a:gd name="connsiteY1" fmla="*/ 0 h 560880"/>
              <a:gd name="connsiteX2" fmla="*/ 1409547 w 1503029"/>
              <a:gd name="connsiteY2" fmla="*/ 0 h 560880"/>
              <a:gd name="connsiteX3" fmla="*/ 1503029 w 1503029"/>
              <a:gd name="connsiteY3" fmla="*/ 93482 h 560880"/>
              <a:gd name="connsiteX4" fmla="*/ 1503029 w 1503029"/>
              <a:gd name="connsiteY4" fmla="*/ 467398 h 560880"/>
              <a:gd name="connsiteX5" fmla="*/ 1409547 w 1503029"/>
              <a:gd name="connsiteY5" fmla="*/ 560880 h 560880"/>
              <a:gd name="connsiteX6" fmla="*/ 93482 w 1503029"/>
              <a:gd name="connsiteY6" fmla="*/ 560880 h 560880"/>
              <a:gd name="connsiteX7" fmla="*/ 0 w 1503029"/>
              <a:gd name="connsiteY7" fmla="*/ 467398 h 560880"/>
              <a:gd name="connsiteX8" fmla="*/ 0 w 1503029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03029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1409547" y="0"/>
                </a:lnTo>
                <a:cubicBezTo>
                  <a:pt x="1461176" y="0"/>
                  <a:pt x="1503029" y="41853"/>
                  <a:pt x="1503029" y="93482"/>
                </a:cubicBezTo>
                <a:lnTo>
                  <a:pt x="1503029" y="467398"/>
                </a:lnTo>
                <a:cubicBezTo>
                  <a:pt x="1503029" y="519027"/>
                  <a:pt x="1461176" y="560880"/>
                  <a:pt x="1409547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122" tIns="27380" rIns="245122" bIns="27380" numCol="1" spcCol="1270" anchor="ctr" anchorCtr="0">
            <a:noAutofit/>
          </a:bodyPr>
          <a:lstStyle/>
          <a:p>
            <a:pPr lvl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/>
              <a:t>trigger</a:t>
            </a:r>
            <a:endParaRPr lang="en-US" sz="2400" kern="1200" dirty="0"/>
          </a:p>
        </p:txBody>
      </p:sp>
      <p:sp>
        <p:nvSpPr>
          <p:cNvPr id="10" name="Freeform 9"/>
          <p:cNvSpPr/>
          <p:nvPr/>
        </p:nvSpPr>
        <p:spPr>
          <a:xfrm>
            <a:off x="457200" y="4922316"/>
            <a:ext cx="8229600" cy="1107225"/>
          </a:xfrm>
          <a:custGeom>
            <a:avLst/>
            <a:gdLst>
              <a:gd name="connsiteX0" fmla="*/ 0 w 8229600"/>
              <a:gd name="connsiteY0" fmla="*/ 0 h 1107225"/>
              <a:gd name="connsiteX1" fmla="*/ 8229600 w 8229600"/>
              <a:gd name="connsiteY1" fmla="*/ 0 h 1107225"/>
              <a:gd name="connsiteX2" fmla="*/ 8229600 w 8229600"/>
              <a:gd name="connsiteY2" fmla="*/ 1107225 h 1107225"/>
              <a:gd name="connsiteX3" fmla="*/ 0 w 8229600"/>
              <a:gd name="connsiteY3" fmla="*/ 1107225 h 1107225"/>
              <a:gd name="connsiteX4" fmla="*/ 0 w 8229600"/>
              <a:gd name="connsiteY4" fmla="*/ 0 h 11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600" h="1107225">
                <a:moveTo>
                  <a:pt x="0" y="0"/>
                </a:moveTo>
                <a:lnTo>
                  <a:pt x="8229600" y="0"/>
                </a:lnTo>
                <a:lnTo>
                  <a:pt x="8229600" y="1107225"/>
                </a:lnTo>
                <a:lnTo>
                  <a:pt x="0" y="110722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8708" tIns="395732" rIns="638708" bIns="135128" numCol="1" spcCol="1270" anchor="t" anchorCtr="0">
            <a:noAutofit/>
          </a:bodyPr>
          <a:lstStyle/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/>
              <a:t>what the virus does (besides spreading)</a:t>
            </a:r>
          </a:p>
          <a:p>
            <a:pPr marL="171450" lvl="1" indent="-171450" algn="l" defTabSz="844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400" kern="1200" dirty="0"/>
              <a:t>may involve damage or benign but noticeable activity</a:t>
            </a:r>
          </a:p>
        </p:txBody>
      </p:sp>
      <p:sp>
        <p:nvSpPr>
          <p:cNvPr id="11" name="Freeform 10"/>
          <p:cNvSpPr/>
          <p:nvPr/>
        </p:nvSpPr>
        <p:spPr>
          <a:xfrm>
            <a:off x="868680" y="4641876"/>
            <a:ext cx="3200400" cy="560880"/>
          </a:xfrm>
          <a:custGeom>
            <a:avLst/>
            <a:gdLst>
              <a:gd name="connsiteX0" fmla="*/ 0 w 1331590"/>
              <a:gd name="connsiteY0" fmla="*/ 93482 h 560880"/>
              <a:gd name="connsiteX1" fmla="*/ 93482 w 1331590"/>
              <a:gd name="connsiteY1" fmla="*/ 0 h 560880"/>
              <a:gd name="connsiteX2" fmla="*/ 1238108 w 1331590"/>
              <a:gd name="connsiteY2" fmla="*/ 0 h 560880"/>
              <a:gd name="connsiteX3" fmla="*/ 1331590 w 1331590"/>
              <a:gd name="connsiteY3" fmla="*/ 93482 h 560880"/>
              <a:gd name="connsiteX4" fmla="*/ 1331590 w 1331590"/>
              <a:gd name="connsiteY4" fmla="*/ 467398 h 560880"/>
              <a:gd name="connsiteX5" fmla="*/ 1238108 w 1331590"/>
              <a:gd name="connsiteY5" fmla="*/ 560880 h 560880"/>
              <a:gd name="connsiteX6" fmla="*/ 93482 w 1331590"/>
              <a:gd name="connsiteY6" fmla="*/ 560880 h 560880"/>
              <a:gd name="connsiteX7" fmla="*/ 0 w 1331590"/>
              <a:gd name="connsiteY7" fmla="*/ 467398 h 560880"/>
              <a:gd name="connsiteX8" fmla="*/ 0 w 1331590"/>
              <a:gd name="connsiteY8" fmla="*/ 93482 h 56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1590" h="560880">
                <a:moveTo>
                  <a:pt x="0" y="93482"/>
                </a:moveTo>
                <a:cubicBezTo>
                  <a:pt x="0" y="41853"/>
                  <a:pt x="41853" y="0"/>
                  <a:pt x="93482" y="0"/>
                </a:cubicBezTo>
                <a:lnTo>
                  <a:pt x="1238108" y="0"/>
                </a:lnTo>
                <a:cubicBezTo>
                  <a:pt x="1289737" y="0"/>
                  <a:pt x="1331590" y="41853"/>
                  <a:pt x="1331590" y="93482"/>
                </a:cubicBezTo>
                <a:lnTo>
                  <a:pt x="1331590" y="467398"/>
                </a:lnTo>
                <a:cubicBezTo>
                  <a:pt x="1331590" y="519027"/>
                  <a:pt x="1289737" y="560880"/>
                  <a:pt x="1238108" y="560880"/>
                </a:cubicBezTo>
                <a:lnTo>
                  <a:pt x="93482" y="560880"/>
                </a:lnTo>
                <a:cubicBezTo>
                  <a:pt x="41853" y="560880"/>
                  <a:pt x="0" y="519027"/>
                  <a:pt x="0" y="467398"/>
                </a:cubicBezTo>
                <a:lnTo>
                  <a:pt x="0" y="93482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122" tIns="27380" rIns="245122" bIns="27380" numCol="1" spcCol="1270" anchor="ctr" anchorCtr="0">
            <a:noAutofit/>
          </a:bodyPr>
          <a:lstStyle/>
          <a:p>
            <a:pPr lvl="0" algn="l" defTabSz="844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/>
              <a:t>payload</a:t>
            </a:r>
            <a:endParaRPr lang="en-US" sz="2400" kern="1200" dirty="0"/>
          </a:p>
        </p:txBody>
      </p:sp>
      <p:pic>
        <p:nvPicPr>
          <p:cNvPr id="2969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1100568">
            <a:off x="7185656" y="3766542"/>
            <a:ext cx="1982788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43364">
            <a:off x="7321766" y="1057808"/>
            <a:ext cx="18034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UN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14033</TotalTime>
  <Words>15213</Words>
  <Application>Microsoft Office PowerPoint</Application>
  <PresentationFormat>On-screen Show (4:3)</PresentationFormat>
  <Paragraphs>1380</Paragraphs>
  <Slides>39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ＭＳ Ｐゴシック</vt:lpstr>
      <vt:lpstr>Arial</vt:lpstr>
      <vt:lpstr>Calibri</vt:lpstr>
      <vt:lpstr>Times</vt:lpstr>
      <vt:lpstr>Times New Roman</vt:lpstr>
      <vt:lpstr>Wingdings</vt:lpstr>
      <vt:lpstr>UNR</vt:lpstr>
      <vt:lpstr>Document</vt:lpstr>
      <vt:lpstr>Lecture 5 Network Security-Attacks</vt:lpstr>
      <vt:lpstr>Malware</vt:lpstr>
      <vt:lpstr>Malware</vt:lpstr>
      <vt:lpstr>Malware</vt:lpstr>
      <vt:lpstr>Terminology</vt:lpstr>
      <vt:lpstr>Classification of Malware</vt:lpstr>
      <vt:lpstr>Types of Malicious Software</vt:lpstr>
      <vt:lpstr>1 - Viruses</vt:lpstr>
      <vt:lpstr>1 .Viruses-Virus Components</vt:lpstr>
      <vt:lpstr>1 .Viruses-Virus Phases</vt:lpstr>
      <vt:lpstr>1 .Viruses-Virus Structure</vt:lpstr>
      <vt:lpstr>1 .Viruses-Compression Virus Logic</vt:lpstr>
      <vt:lpstr>1 .Viruses-Virus Classifications</vt:lpstr>
      <vt:lpstr>2.Worms</vt:lpstr>
      <vt:lpstr>2.Worms</vt:lpstr>
      <vt:lpstr>2.Worms-Worm Replication</vt:lpstr>
      <vt:lpstr>2.Worms-Worm Propagation Model</vt:lpstr>
      <vt:lpstr>3. Bots: Attack Agents</vt:lpstr>
      <vt:lpstr>Digital Immune System</vt:lpstr>
      <vt:lpstr>Digital Immune System</vt:lpstr>
      <vt:lpstr>Denial Of Service Attacks </vt:lpstr>
      <vt:lpstr>Denial-0f-Service (DoS) Attack</vt:lpstr>
      <vt:lpstr>Denial-of-Service (DoS)</vt:lpstr>
      <vt:lpstr>PowerPoint Presentation</vt:lpstr>
      <vt:lpstr>A. Classic Denial-of-Service Attacks</vt:lpstr>
      <vt:lpstr>B-1. Source Address Spoofing</vt:lpstr>
      <vt:lpstr>B-2. SYN Spoofing</vt:lpstr>
      <vt:lpstr>B-2. TCP Connection Handshake</vt:lpstr>
      <vt:lpstr>B-2 - TCP SYN Spoofing Attack</vt:lpstr>
      <vt:lpstr>C. Flooding Attacks</vt:lpstr>
      <vt:lpstr>C. Flooding Attacks</vt:lpstr>
      <vt:lpstr>1. Distributed Denial of Service Attacks</vt:lpstr>
      <vt:lpstr>1. DDoS Attack Architecture</vt:lpstr>
      <vt:lpstr>2. Reflection Attacks</vt:lpstr>
      <vt:lpstr>2.DNS Reflection Attacks</vt:lpstr>
      <vt:lpstr>3. Amplification Attacks</vt:lpstr>
      <vt:lpstr>3. DNS Amplification Attacks</vt:lpstr>
      <vt:lpstr>DoS Attack Defenses</vt:lpstr>
      <vt:lpstr>Homework</vt:lpstr>
    </vt:vector>
  </TitlesOfParts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2 Lecture Overheads</dc:subject>
  <dc:creator>Dr Lawrie Brown;Mehmet Gunes</dc:creator>
  <cp:lastModifiedBy>Osama Mohammed Moustaf Hosam Elde</cp:lastModifiedBy>
  <cp:revision>298</cp:revision>
  <cp:lastPrinted>2015-10-25T07:56:12Z</cp:lastPrinted>
  <dcterms:created xsi:type="dcterms:W3CDTF">2011-10-15T19:00:50Z</dcterms:created>
  <dcterms:modified xsi:type="dcterms:W3CDTF">2017-11-20T16:57:58Z</dcterms:modified>
</cp:coreProperties>
</file>